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8" r:id="rId3"/>
    <p:sldId id="259" r:id="rId4"/>
    <p:sldId id="265" r:id="rId5"/>
    <p:sldId id="260" r:id="rId6"/>
    <p:sldId id="263" r:id="rId7"/>
    <p:sldId id="261" r:id="rId8"/>
    <p:sldId id="262" r:id="rId9"/>
    <p:sldId id="275" r:id="rId10"/>
    <p:sldId id="268" r:id="rId11"/>
    <p:sldId id="267" r:id="rId12"/>
    <p:sldId id="264" r:id="rId13"/>
    <p:sldId id="270" r:id="rId14"/>
    <p:sldId id="273" r:id="rId15"/>
    <p:sldId id="271" r:id="rId16"/>
    <p:sldId id="272" r:id="rId17"/>
    <p:sldId id="279" r:id="rId18"/>
    <p:sldId id="356" r:id="rId19"/>
    <p:sldId id="276" r:id="rId20"/>
    <p:sldId id="277" r:id="rId21"/>
    <p:sldId id="281" r:id="rId22"/>
    <p:sldId id="305" r:id="rId23"/>
    <p:sldId id="306" r:id="rId24"/>
    <p:sldId id="307" r:id="rId25"/>
    <p:sldId id="282" r:id="rId26"/>
    <p:sldId id="289" r:id="rId27"/>
    <p:sldId id="308" r:id="rId28"/>
    <p:sldId id="291" r:id="rId29"/>
    <p:sldId id="292" r:id="rId30"/>
    <p:sldId id="288" r:id="rId31"/>
    <p:sldId id="290" r:id="rId32"/>
    <p:sldId id="286" r:id="rId33"/>
    <p:sldId id="283" r:id="rId34"/>
    <p:sldId id="293" r:id="rId35"/>
    <p:sldId id="296" r:id="rId36"/>
    <p:sldId id="298" r:id="rId37"/>
    <p:sldId id="299" r:id="rId38"/>
    <p:sldId id="315" r:id="rId39"/>
    <p:sldId id="287" r:id="rId40"/>
    <p:sldId id="294" r:id="rId41"/>
    <p:sldId id="300" r:id="rId42"/>
    <p:sldId id="301" r:id="rId43"/>
    <p:sldId id="316" r:id="rId44"/>
    <p:sldId id="302" r:id="rId45"/>
    <p:sldId id="303" r:id="rId46"/>
    <p:sldId id="304" r:id="rId47"/>
    <p:sldId id="295" r:id="rId48"/>
    <p:sldId id="326" r:id="rId49"/>
    <p:sldId id="327" r:id="rId50"/>
    <p:sldId id="328" r:id="rId51"/>
    <p:sldId id="284" r:id="rId52"/>
    <p:sldId id="317" r:id="rId53"/>
    <p:sldId id="318" r:id="rId54"/>
    <p:sldId id="325" r:id="rId55"/>
    <p:sldId id="278" r:id="rId56"/>
    <p:sldId id="361" r:id="rId57"/>
    <p:sldId id="364" r:id="rId58"/>
    <p:sldId id="363" r:id="rId59"/>
    <p:sldId id="359" r:id="rId60"/>
    <p:sldId id="358" r:id="rId61"/>
    <p:sldId id="319" r:id="rId62"/>
    <p:sldId id="329" r:id="rId63"/>
    <p:sldId id="330" r:id="rId64"/>
    <p:sldId id="331" r:id="rId65"/>
    <p:sldId id="332" r:id="rId66"/>
    <p:sldId id="333" r:id="rId67"/>
    <p:sldId id="336" r:id="rId68"/>
    <p:sldId id="338" r:id="rId69"/>
    <p:sldId id="339" r:id="rId70"/>
    <p:sldId id="340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50" r:id="rId79"/>
    <p:sldId id="351" r:id="rId80"/>
    <p:sldId id="349" r:id="rId81"/>
    <p:sldId id="352" r:id="rId82"/>
    <p:sldId id="354" r:id="rId83"/>
    <p:sldId id="355" r:id="rId84"/>
    <p:sldId id="257" r:id="rId85"/>
  </p:sldIdLst>
  <p:sldSz cx="12192000" cy="68580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ambria Math" panose="02040503050406030204" pitchFamily="18" charset="0"/>
      <p:regular r:id="rId92"/>
    </p:embeddedFont>
    <p:embeddedFont>
      <p:font typeface="Rokkitt" pitchFamily="2" charset="77"/>
      <p:regular r:id="rId93"/>
      <p:bold r:id="rId94"/>
    </p:embeddedFont>
    <p:embeddedFont>
      <p:font typeface="Rubik" pitchFamily="2" charset="-79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's a Computer" id="{1EE14D6C-400E-2E42-AE55-236DAACD7CC1}">
          <p14:sldIdLst>
            <p14:sldId id="256"/>
            <p14:sldId id="258"/>
            <p14:sldId id="259"/>
            <p14:sldId id="265"/>
            <p14:sldId id="260"/>
            <p14:sldId id="263"/>
            <p14:sldId id="261"/>
            <p14:sldId id="262"/>
            <p14:sldId id="275"/>
            <p14:sldId id="268"/>
            <p14:sldId id="267"/>
            <p14:sldId id="264"/>
            <p14:sldId id="270"/>
            <p14:sldId id="273"/>
            <p14:sldId id="271"/>
            <p14:sldId id="272"/>
            <p14:sldId id="279"/>
          </p14:sldIdLst>
        </p14:section>
        <p14:section name="Computer History" id="{47E4A98D-CF5B-1645-85F0-9ECD24EE551E}">
          <p14:sldIdLst>
            <p14:sldId id="356"/>
          </p14:sldIdLst>
        </p14:section>
        <p14:section name="Hardware" id="{240E8311-1381-4F7C-A7A3-CABCEC027F8C}">
          <p14:sldIdLst>
            <p14:sldId id="276"/>
            <p14:sldId id="277"/>
            <p14:sldId id="281"/>
            <p14:sldId id="305"/>
            <p14:sldId id="306"/>
            <p14:sldId id="307"/>
            <p14:sldId id="282"/>
            <p14:sldId id="289"/>
            <p14:sldId id="308"/>
            <p14:sldId id="291"/>
            <p14:sldId id="292"/>
            <p14:sldId id="288"/>
            <p14:sldId id="290"/>
            <p14:sldId id="286"/>
            <p14:sldId id="283"/>
            <p14:sldId id="293"/>
            <p14:sldId id="296"/>
            <p14:sldId id="298"/>
            <p14:sldId id="299"/>
            <p14:sldId id="315"/>
            <p14:sldId id="287"/>
            <p14:sldId id="294"/>
            <p14:sldId id="300"/>
            <p14:sldId id="301"/>
            <p14:sldId id="316"/>
            <p14:sldId id="302"/>
            <p14:sldId id="303"/>
            <p14:sldId id="304"/>
            <p14:sldId id="295"/>
            <p14:sldId id="326"/>
            <p14:sldId id="327"/>
            <p14:sldId id="328"/>
            <p14:sldId id="284"/>
            <p14:sldId id="317"/>
            <p14:sldId id="318"/>
            <p14:sldId id="325"/>
            <p14:sldId id="278"/>
            <p14:sldId id="361"/>
            <p14:sldId id="364"/>
            <p14:sldId id="363"/>
            <p14:sldId id="359"/>
            <p14:sldId id="358"/>
          </p14:sldIdLst>
        </p14:section>
        <p14:section name="Software" id="{CC45AE1B-F306-CF44-87E1-3DF2A4BF6B48}">
          <p14:sldIdLst>
            <p14:sldId id="319"/>
            <p14:sldId id="329"/>
            <p14:sldId id="330"/>
            <p14:sldId id="331"/>
            <p14:sldId id="332"/>
            <p14:sldId id="333"/>
            <p14:sldId id="336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49"/>
            <p14:sldId id="352"/>
            <p14:sldId id="354"/>
            <p14:sldId id="355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0"/>
    <a:srgbClr val="FFDBA9"/>
    <a:srgbClr val="C1E4F7"/>
    <a:srgbClr val="99D5CA"/>
    <a:srgbClr val="1282A2"/>
    <a:srgbClr val="FFFFFF"/>
    <a:srgbClr val="F55D3E"/>
    <a:srgbClr val="FEFCFB"/>
    <a:srgbClr val="715978"/>
    <a:srgbClr val="14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3" autoAdjust="0"/>
    <p:restoredTop sz="94637" autoAdjust="0"/>
  </p:normalViewPr>
  <p:slideViewPr>
    <p:cSldViewPr showGuides="1">
      <p:cViewPr varScale="1">
        <p:scale>
          <a:sx n="103" d="100"/>
          <a:sy n="103" d="100"/>
        </p:scale>
        <p:origin x="680" y="184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clock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ffreykopcak.com/2014/03/17/dongle-bits-raspberry-pi-and-arduino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90688&amp;picture=abacu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hyperlink" Target="http://10rem.net/blog/2012/01/04/mfos-synth-6-pcb-complete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ccftech.com/91-off-the-professional-app-developer-bundl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18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sbnec.org.br/page/4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3.wdp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3S5BLs51yDQ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ccftech.com/history-ram-trip-memory-lane/" TargetMode="External"/><Relationship Id="rId5" Type="http://schemas.microsoft.com/office/2007/relationships/hdphoto" Target="../media/hdphoto6.wdp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microsoft.com/office/2007/relationships/hdphoto" Target="../media/hdphoto5.wdp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microsoft.com/office/2007/relationships/hdphoto" Target="../media/hdphoto7.wdp"/><Relationship Id="rId10" Type="http://schemas.openxmlformats.org/officeDocument/2006/relationships/image" Target="../media/image69.sv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5.wdp"/><Relationship Id="rId7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microsoft.com/office/2007/relationships/hdphoto" Target="../media/hdphoto7.wdp"/><Relationship Id="rId5" Type="http://schemas.openxmlformats.org/officeDocument/2006/relationships/image" Target="../media/image73.png"/><Relationship Id="rId10" Type="http://schemas.openxmlformats.org/officeDocument/2006/relationships/image" Target="../media/image64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fi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f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fif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WjfcgNxqLs?feature=oembed" TargetMode="External"/><Relationship Id="rId4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e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3" Type="http://schemas.openxmlformats.org/officeDocument/2006/relationships/image" Target="../media/image33.svg"/><Relationship Id="rId7" Type="http://schemas.openxmlformats.org/officeDocument/2006/relationships/image" Target="../media/image95.svg"/><Relationship Id="rId12" Type="http://schemas.openxmlformats.org/officeDocument/2006/relationships/image" Target="../media/image34.png"/><Relationship Id="rId17" Type="http://schemas.openxmlformats.org/officeDocument/2006/relationships/image" Target="../media/image99.svg"/><Relationship Id="rId2" Type="http://schemas.openxmlformats.org/officeDocument/2006/relationships/image" Target="../media/image32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37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5.svg"/><Relationship Id="rId18" Type="http://schemas.openxmlformats.org/officeDocument/2006/relationships/image" Target="../media/image100.png"/><Relationship Id="rId3" Type="http://schemas.openxmlformats.org/officeDocument/2006/relationships/image" Target="../media/image33.svg"/><Relationship Id="rId21" Type="http://schemas.openxmlformats.org/officeDocument/2006/relationships/image" Target="../media/image103.svg"/><Relationship Id="rId7" Type="http://schemas.openxmlformats.org/officeDocument/2006/relationships/image" Target="../media/image95.svg"/><Relationship Id="rId12" Type="http://schemas.openxmlformats.org/officeDocument/2006/relationships/image" Target="../media/image34.png"/><Relationship Id="rId17" Type="http://schemas.openxmlformats.org/officeDocument/2006/relationships/image" Target="../media/image99.svg"/><Relationship Id="rId2" Type="http://schemas.openxmlformats.org/officeDocument/2006/relationships/image" Target="../media/image32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37.svg"/><Relationship Id="rId10" Type="http://schemas.openxmlformats.org/officeDocument/2006/relationships/image" Target="../media/image96.png"/><Relationship Id="rId19" Type="http://schemas.openxmlformats.org/officeDocument/2006/relationships/image" Target="../media/image101.svg"/><Relationship Id="rId4" Type="http://schemas.openxmlformats.org/officeDocument/2006/relationships/image" Target="../media/image92.png"/><Relationship Id="rId9" Type="http://schemas.openxmlformats.org/officeDocument/2006/relationships/image" Target="../media/image49.svg"/><Relationship Id="rId1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1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11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12.svg"/><Relationship Id="rId9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33.svg"/><Relationship Id="rId7" Type="http://schemas.openxmlformats.org/officeDocument/2006/relationships/image" Target="../media/image12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mp"/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svg"/><Relationship Id="rId7" Type="http://schemas.openxmlformats.org/officeDocument/2006/relationships/image" Target="../media/image153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57.svg"/><Relationship Id="rId5" Type="http://schemas.openxmlformats.org/officeDocument/2006/relationships/image" Target="../media/image151.sv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player.vimeo.com/video/25118844?app_id=122963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7" Type="http://schemas.openxmlformats.org/officeDocument/2006/relationships/image" Target="../media/image164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62.svg"/><Relationship Id="rId4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7" Type="http://schemas.openxmlformats.org/officeDocument/2006/relationships/image" Target="../media/image170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nrique-dans/alexa-everywhere-how-will-the-domestic-assistant-market-evolve-5ad698d343a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Topic 1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76200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Organization</a:t>
            </a:r>
            <a:endParaRPr lang="en-US" sz="4000" b="1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AA300-710F-439F-949B-89B308945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3"/>
          <a:stretch/>
        </p:blipFill>
        <p:spPr>
          <a:xfrm>
            <a:off x="1399" y="-699"/>
            <a:ext cx="12190602" cy="3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lock, sitting, remote&#10;&#10;Description automatically generated">
            <a:extLst>
              <a:ext uri="{FF2B5EF4-FFF2-40B4-BE49-F238E27FC236}">
                <a16:creationId xmlns:a16="http://schemas.microsoft.com/office/drawing/2014/main" id="{B4421F44-847C-457B-B91E-2B99B569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0"/>
            <a:ext cx="91643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8B624-B119-4485-9D07-3C754159F397}"/>
              </a:ext>
            </a:extLst>
          </p:cNvPr>
          <p:cNvSpPr txBox="1"/>
          <p:nvPr/>
        </p:nvSpPr>
        <p:spPr>
          <a:xfrm>
            <a:off x="1600201" y="6858000"/>
            <a:ext cx="9067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Digital_clock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515347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C713F3D-FDA2-44E0-93AA-5AAE38E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" y="76200"/>
            <a:ext cx="10198632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9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abacus, indoor, table&#10;&#10;Description automatically generated">
            <a:extLst>
              <a:ext uri="{FF2B5EF4-FFF2-40B4-BE49-F238E27FC236}">
                <a16:creationId xmlns:a16="http://schemas.microsoft.com/office/drawing/2014/main" id="{EB6FA193-8E9D-4663-8B14-3EC67C12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05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212738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0" y="942904"/>
            <a:ext cx="3352800" cy="5915095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12801600" y="-2438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776200" y="32385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9154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73A36-A1BC-4F8C-9980-C0BD3449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11" y="2508308"/>
            <a:ext cx="727298" cy="126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06B348-B8F8-4451-8E8B-1EE20B53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47" y="1048771"/>
            <a:ext cx="1180531" cy="1257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861C3-9B8E-4B4B-BF89-50334BF39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32" y="1066139"/>
            <a:ext cx="1189086" cy="915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3AF33C-1334-4D29-9A47-8DBDF2E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225" y="1108912"/>
            <a:ext cx="1274632" cy="829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D2CD0-97CA-468C-AABA-F1AFC236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092" y="1139497"/>
            <a:ext cx="1411505" cy="1112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EB2BB5-3622-4521-9450-52089CE5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727" y="2465481"/>
            <a:ext cx="1069322" cy="1291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5B01FD-1508-4428-A63A-8B6E070B1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799" y="3615531"/>
            <a:ext cx="1325960" cy="11463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813C05-56B1-42EC-8720-14BB341DB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3518" y="1114387"/>
            <a:ext cx="1035103" cy="11890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9CC60-DADD-4AE3-B178-9433071DD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9808" y="2532725"/>
            <a:ext cx="1343068" cy="11463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B57054-FF69-4AD3-BC36-259B1B4CD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518" y="2386386"/>
            <a:ext cx="923894" cy="1257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39D70C-D919-4B96-AD61-20E6F374CA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4851" y="3933011"/>
            <a:ext cx="1394396" cy="108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9FBC4F-4D39-4C9A-BF8F-AB1E216F4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9405" y="1154883"/>
            <a:ext cx="1325960" cy="1146314"/>
          </a:xfrm>
          <a:prstGeom prst="rect">
            <a:avLst/>
          </a:prstGeom>
        </p:spPr>
      </p:pic>
      <p:pic>
        <p:nvPicPr>
          <p:cNvPr id="39" name="Picture 38" descr="A circuit board&#10;&#10;Description automatically generated">
            <a:extLst>
              <a:ext uri="{FF2B5EF4-FFF2-40B4-BE49-F238E27FC236}">
                <a16:creationId xmlns:a16="http://schemas.microsoft.com/office/drawing/2014/main" id="{25D83709-E64A-47F0-9D33-44FA2157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6122" t="578" r="10604" b="7547"/>
          <a:stretch>
            <a:fillRect/>
          </a:stretch>
        </p:blipFill>
        <p:spPr>
          <a:xfrm>
            <a:off x="6374477" y="2364465"/>
            <a:ext cx="2766722" cy="2629147"/>
          </a:xfrm>
          <a:custGeom>
            <a:avLst/>
            <a:gdLst>
              <a:gd name="connsiteX0" fmla="*/ 1992154 w 3984308"/>
              <a:gd name="connsiteY0" fmla="*/ 0 h 3786188"/>
              <a:gd name="connsiteX1" fmla="*/ 3984308 w 3984308"/>
              <a:gd name="connsiteY1" fmla="*/ 1893094 h 3786188"/>
              <a:gd name="connsiteX2" fmla="*/ 1992154 w 3984308"/>
              <a:gd name="connsiteY2" fmla="*/ 3786188 h 3786188"/>
              <a:gd name="connsiteX3" fmla="*/ 0 w 3984308"/>
              <a:gd name="connsiteY3" fmla="*/ 1893094 h 3786188"/>
              <a:gd name="connsiteX4" fmla="*/ 1992154 w 3984308"/>
              <a:gd name="connsiteY4" fmla="*/ 0 h 378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308" h="3786188">
                <a:moveTo>
                  <a:pt x="1992154" y="0"/>
                </a:moveTo>
                <a:cubicBezTo>
                  <a:pt x="3092390" y="0"/>
                  <a:pt x="3984308" y="847567"/>
                  <a:pt x="3984308" y="1893094"/>
                </a:cubicBezTo>
                <a:cubicBezTo>
                  <a:pt x="3984308" y="2938621"/>
                  <a:pt x="3092390" y="3786188"/>
                  <a:pt x="1992154" y="3786188"/>
                </a:cubicBezTo>
                <a:cubicBezTo>
                  <a:pt x="891918" y="3786188"/>
                  <a:pt x="0" y="2938621"/>
                  <a:pt x="0" y="1893094"/>
                </a:cubicBezTo>
                <a:cubicBezTo>
                  <a:pt x="0" y="847567"/>
                  <a:pt x="891918" y="0"/>
                  <a:pt x="1992154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B48814-E2F8-4573-99CB-1A5D265BED45}"/>
              </a:ext>
            </a:extLst>
          </p:cNvPr>
          <p:cNvSpPr txBox="1"/>
          <p:nvPr/>
        </p:nvSpPr>
        <p:spPr>
          <a:xfrm>
            <a:off x="3387550" y="5169402"/>
            <a:ext cx="8871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(chips,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cables).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9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1282A2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153400" y="-3276599"/>
            <a:ext cx="72390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0" y="990600"/>
            <a:ext cx="3352800" cy="5915094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 err="1">
                <a:latin typeface="Arial" panose="020B0604020202020204" pitchFamily="34" charset="0"/>
                <a:cs typeface="Arial" panose="020B0604020202020204" pitchFamily="34" charset="0"/>
              </a:rPr>
              <a:t>programmable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12649200" y="17526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F55D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4A1778-3F54-421D-8515-3FAB2236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99365" l="10000" r="90000">
                        <a14:foregroundMark x1="47619" y1="76190" x2="45397" y2="87302"/>
                        <a14:foregroundMark x1="45397" y1="87302" x2="50952" y2="92381"/>
                        <a14:foregroundMark x1="50952" y1="92381" x2="54127" y2="82222"/>
                        <a14:foregroundMark x1="54127" y1="82222" x2="53333" y2="80635"/>
                        <a14:foregroundMark x1="45238" y1="75238" x2="39524" y2="97778"/>
                        <a14:foregroundMark x1="39524" y1="97778" x2="57302" y2="99365"/>
                        <a14:foregroundMark x1="57302" y1="99365" x2="58095" y2="86349"/>
                        <a14:foregroundMark x1="58095" y1="86349" x2="57302" y2="74286"/>
                        <a14:foregroundMark x1="57302" y1="74286" x2="50952" y2="72698"/>
                        <a14:foregroundMark x1="50952" y1="72698" x2="45079" y2="75238"/>
                        <a14:foregroundMark x1="45079" y1="75238" x2="41746" y2="84127"/>
                        <a14:foregroundMark x1="45397" y1="40000" x2="51429" y2="61270"/>
                        <a14:foregroundMark x1="51429" y1="61270" x2="54921" y2="50476"/>
                        <a14:foregroundMark x1="54921" y1="50476" x2="52540" y2="39048"/>
                        <a14:foregroundMark x1="52540" y1="39048" x2="49206" y2="40635"/>
                        <a14:foregroundMark x1="46984" y1="37460" x2="47460" y2="37143"/>
                        <a14:foregroundMark x1="55714" y1="53333" x2="55238" y2="52063"/>
                        <a14:foregroundMark x1="56032" y1="53968" x2="56190" y2="52063"/>
                        <a14:foregroundMark x1="46667" y1="55873" x2="45238" y2="50159"/>
                        <a14:foregroundMark x1="45238" y1="51111" x2="46190" y2="57778"/>
                        <a14:foregroundMark x1="55556" y1="48571" x2="55397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33" t="30476" r="33333"/>
          <a:stretch/>
        </p:blipFill>
        <p:spPr>
          <a:xfrm>
            <a:off x="6641404" y="1420865"/>
            <a:ext cx="2338191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A1D93-03CF-4ADE-99B4-64C73931457C}"/>
              </a:ext>
            </a:extLst>
          </p:cNvPr>
          <p:cNvSpPr txBox="1"/>
          <p:nvPr/>
        </p:nvSpPr>
        <p:spPr>
          <a:xfrm>
            <a:off x="3810000" y="4355814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behavoir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parts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7493000" y="-4114800"/>
            <a:ext cx="6172200" cy="1600200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7797800" y="-417825"/>
            <a:ext cx="6477000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0" y="0"/>
            <a:ext cx="3352799" cy="6858000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inputs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12801600" y="8077200"/>
            <a:ext cx="6477000" cy="1292850"/>
          </a:xfrm>
          <a:prstGeom prst="rect">
            <a:avLst/>
          </a:prstGeom>
          <a:solidFill>
            <a:srgbClr val="9C7C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y producir un resultado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F55D3E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23D1F30F-AAD0-4D24-B2AA-1D0A9E47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201590"/>
            <a:ext cx="2924887" cy="252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0B8D6-B1C1-4A58-99CA-721802549612}"/>
              </a:ext>
            </a:extLst>
          </p:cNvPr>
          <p:cNvSpPr txBox="1"/>
          <p:nvPr/>
        </p:nvSpPr>
        <p:spPr>
          <a:xfrm>
            <a:off x="3276600" y="5257800"/>
            <a:ext cx="8839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surroundings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microphones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mouse,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thermometer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camera…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Thermometer">
            <a:extLst>
              <a:ext uri="{FF2B5EF4-FFF2-40B4-BE49-F238E27FC236}">
                <a16:creationId xmlns:a16="http://schemas.microsoft.com/office/drawing/2014/main" id="{73CF664C-2CEF-4122-8FC2-149F4EA4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9199" y="3383309"/>
            <a:ext cx="914400" cy="914400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8A3B6B92-3EC7-4A9D-89BC-13D606A80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5200" y="2019300"/>
            <a:ext cx="914400" cy="914400"/>
          </a:xfrm>
          <a:prstGeom prst="rect">
            <a:avLst/>
          </a:prstGeom>
        </p:spPr>
      </p:pic>
      <p:pic>
        <p:nvPicPr>
          <p:cNvPr id="14" name="Graphic 13" descr="Gauge">
            <a:extLst>
              <a:ext uri="{FF2B5EF4-FFF2-40B4-BE49-F238E27FC236}">
                <a16:creationId xmlns:a16="http://schemas.microsoft.com/office/drawing/2014/main" id="{6197E525-4D08-44B7-8B4E-AE57843E1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6509" y="1421160"/>
            <a:ext cx="914400" cy="914400"/>
          </a:xfrm>
          <a:prstGeom prst="rect">
            <a:avLst/>
          </a:prstGeom>
        </p:spPr>
      </p:pic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4204D1A8-9C56-45AE-91C5-41C4DCD85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2709" y="285943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AB0EBC77-AB76-4E79-BD13-07DB6C8E0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5708" y="4207569"/>
            <a:ext cx="914400" cy="914400"/>
          </a:xfrm>
          <a:prstGeom prst="rect">
            <a:avLst/>
          </a:prstGeom>
        </p:spPr>
      </p:pic>
      <p:sp>
        <p:nvSpPr>
          <p:cNvPr id="19" name="!!arrow">
            <a:extLst>
              <a:ext uri="{FF2B5EF4-FFF2-40B4-BE49-F238E27FC236}">
                <a16:creationId xmlns:a16="http://schemas.microsoft.com/office/drawing/2014/main" id="{ACFFFD69-C4E9-4D47-98DE-C206CBB4A6A9}"/>
              </a:ext>
            </a:extLst>
          </p:cNvPr>
          <p:cNvSpPr/>
          <p:nvPr/>
        </p:nvSpPr>
        <p:spPr>
          <a:xfrm>
            <a:off x="6702304" y="2971800"/>
            <a:ext cx="1485306" cy="86870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">
            <a:extLst>
              <a:ext uri="{FF2B5EF4-FFF2-40B4-BE49-F238E27FC236}">
                <a16:creationId xmlns:a16="http://schemas.microsoft.com/office/drawing/2014/main" id="{2B0433B1-15AF-42B5-A1DC-88ADA41F1D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990600"/>
          </a:xfrm>
          <a:solidFill>
            <a:srgbClr val="9C7CA5"/>
          </a:solidFill>
        </p:spPr>
        <p:txBody>
          <a:bodyPr>
            <a:normAutofit/>
          </a:bodyPr>
          <a:lstStyle/>
          <a:p>
            <a:pPr algn="ctr"/>
            <a:r>
              <a:rPr lang="es-MX" sz="4800" dirty="0" err="1">
                <a:solidFill>
                  <a:schemeClr val="bg1"/>
                </a:solidFill>
              </a:rPr>
              <a:t>What</a:t>
            </a:r>
            <a:r>
              <a:rPr lang="es-MX" sz="4800" dirty="0">
                <a:solidFill>
                  <a:schemeClr val="bg1"/>
                </a:solidFill>
              </a:rPr>
              <a:t> </a:t>
            </a:r>
            <a:r>
              <a:rPr lang="es-MX" sz="4800" dirty="0" err="1">
                <a:solidFill>
                  <a:schemeClr val="bg1"/>
                </a:solidFill>
              </a:rPr>
              <a:t>is</a:t>
            </a:r>
            <a:r>
              <a:rPr lang="es-MX" sz="4800" dirty="0">
                <a:solidFill>
                  <a:schemeClr val="bg1"/>
                </a:solidFill>
              </a:rPr>
              <a:t> a </a:t>
            </a:r>
            <a:r>
              <a:rPr lang="es-MX" sz="4800" dirty="0" err="1">
                <a:solidFill>
                  <a:schemeClr val="bg1"/>
                </a:solidFill>
              </a:rPr>
              <a:t>computer</a:t>
            </a:r>
            <a:r>
              <a:rPr lang="es-MX" sz="4800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!!rect1">
            <a:extLst>
              <a:ext uri="{FF2B5EF4-FFF2-40B4-BE49-F238E27FC236}">
                <a16:creationId xmlns:a16="http://schemas.microsoft.com/office/drawing/2014/main" id="{192BA414-E4C5-492E-BD60-4F1235C1631C}"/>
              </a:ext>
            </a:extLst>
          </p:cNvPr>
          <p:cNvSpPr/>
          <p:nvPr/>
        </p:nvSpPr>
        <p:spPr>
          <a:xfrm>
            <a:off x="-8382000" y="-3185136"/>
            <a:ext cx="7315198" cy="1258111"/>
          </a:xfrm>
          <a:prstGeom prst="rect">
            <a:avLst/>
          </a:prstGeom>
          <a:solidFill>
            <a:srgbClr val="21273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Dispositivo electrónico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!!programable">
            <a:extLst>
              <a:ext uri="{FF2B5EF4-FFF2-40B4-BE49-F238E27FC236}">
                <a16:creationId xmlns:a16="http://schemas.microsoft.com/office/drawing/2014/main" id="{3DB5CCD3-410B-4805-93B3-986E2ABE435E}"/>
              </a:ext>
            </a:extLst>
          </p:cNvPr>
          <p:cNvSpPr/>
          <p:nvPr/>
        </p:nvSpPr>
        <p:spPr>
          <a:xfrm>
            <a:off x="-8382001" y="-822950"/>
            <a:ext cx="7315199" cy="1292850"/>
          </a:xfrm>
          <a:custGeom>
            <a:avLst/>
            <a:gdLst>
              <a:gd name="connsiteX0" fmla="*/ 0 w 5257800"/>
              <a:gd name="connsiteY0" fmla="*/ 215479 h 1292850"/>
              <a:gd name="connsiteX1" fmla="*/ 215479 w 5257800"/>
              <a:gd name="connsiteY1" fmla="*/ 0 h 1292850"/>
              <a:gd name="connsiteX2" fmla="*/ 5042321 w 5257800"/>
              <a:gd name="connsiteY2" fmla="*/ 0 h 1292850"/>
              <a:gd name="connsiteX3" fmla="*/ 5257800 w 5257800"/>
              <a:gd name="connsiteY3" fmla="*/ 215479 h 1292850"/>
              <a:gd name="connsiteX4" fmla="*/ 5257800 w 5257800"/>
              <a:gd name="connsiteY4" fmla="*/ 1077371 h 1292850"/>
              <a:gd name="connsiteX5" fmla="*/ 5042321 w 5257800"/>
              <a:gd name="connsiteY5" fmla="*/ 1292850 h 1292850"/>
              <a:gd name="connsiteX6" fmla="*/ 215479 w 5257800"/>
              <a:gd name="connsiteY6" fmla="*/ 1292850 h 1292850"/>
              <a:gd name="connsiteX7" fmla="*/ 0 w 5257800"/>
              <a:gd name="connsiteY7" fmla="*/ 1077371 h 1292850"/>
              <a:gd name="connsiteX8" fmla="*/ 0 w 5257800"/>
              <a:gd name="connsiteY8" fmla="*/ 215479 h 129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1292850">
                <a:moveTo>
                  <a:pt x="0" y="215479"/>
                </a:moveTo>
                <a:cubicBezTo>
                  <a:pt x="0" y="96473"/>
                  <a:pt x="96473" y="0"/>
                  <a:pt x="215479" y="0"/>
                </a:cubicBezTo>
                <a:lnTo>
                  <a:pt x="5042321" y="0"/>
                </a:lnTo>
                <a:cubicBezTo>
                  <a:pt x="5161327" y="0"/>
                  <a:pt x="5257800" y="96473"/>
                  <a:pt x="5257800" y="215479"/>
                </a:cubicBezTo>
                <a:lnTo>
                  <a:pt x="5257800" y="1077371"/>
                </a:lnTo>
                <a:cubicBezTo>
                  <a:pt x="5257800" y="1196377"/>
                  <a:pt x="5161327" y="1292850"/>
                  <a:pt x="5042321" y="1292850"/>
                </a:cubicBezTo>
                <a:lnTo>
                  <a:pt x="215479" y="1292850"/>
                </a:lnTo>
                <a:cubicBezTo>
                  <a:pt x="96473" y="1292850"/>
                  <a:pt x="0" y="1196377"/>
                  <a:pt x="0" y="1077371"/>
                </a:cubicBezTo>
                <a:lnTo>
                  <a:pt x="0" y="215479"/>
                </a:lnTo>
                <a:close/>
              </a:path>
            </a:pathLst>
          </a:custGeom>
          <a:solidFill>
            <a:srgbClr val="1282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252848"/>
              <a:satOff val="-5806"/>
              <a:lumOff val="-3922"/>
              <a:alphaOff val="0"/>
            </a:schemeClr>
          </a:fillRef>
          <a:effectRef idx="0">
            <a:schemeClr val="accent5">
              <a:hueOff val="-2252848"/>
              <a:satOff val="-5806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rogramable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!!informacion">
            <a:extLst>
              <a:ext uri="{FF2B5EF4-FFF2-40B4-BE49-F238E27FC236}">
                <a16:creationId xmlns:a16="http://schemas.microsoft.com/office/drawing/2014/main" id="{73E711A5-43BE-45B4-9788-EACBC4B4E8CC}"/>
              </a:ext>
            </a:extLst>
          </p:cNvPr>
          <p:cNvSpPr/>
          <p:nvPr/>
        </p:nvSpPr>
        <p:spPr>
          <a:xfrm>
            <a:off x="-8382000" y="1823934"/>
            <a:ext cx="7315199" cy="2089826"/>
          </a:xfrm>
          <a:prstGeom prst="rect">
            <a:avLst/>
          </a:prstGeom>
          <a:solidFill>
            <a:srgbClr val="F55D3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505695"/>
              <a:satOff val="-11613"/>
              <a:lumOff val="-7843"/>
              <a:alphaOff val="0"/>
            </a:schemeClr>
          </a:fillRef>
          <a:effectRef idx="0">
            <a:schemeClr val="accent5">
              <a:hueOff val="-4505695"/>
              <a:satOff val="-11613"/>
              <a:lumOff val="-78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capaz de recibir información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!!resultado">
            <a:extLst>
              <a:ext uri="{FF2B5EF4-FFF2-40B4-BE49-F238E27FC236}">
                <a16:creationId xmlns:a16="http://schemas.microsoft.com/office/drawing/2014/main" id="{F1A6660E-7B00-4F0E-BDC1-616DA5C56ADC}"/>
              </a:ext>
            </a:extLst>
          </p:cNvPr>
          <p:cNvSpPr/>
          <p:nvPr/>
        </p:nvSpPr>
        <p:spPr>
          <a:xfrm>
            <a:off x="0" y="969522"/>
            <a:ext cx="3352799" cy="5888477"/>
          </a:xfrm>
          <a:prstGeom prst="rect">
            <a:avLst/>
          </a:prstGeom>
          <a:solidFill>
            <a:srgbClr val="9C7CA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652" tIns="192652" rIns="192652" bIns="192652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MX" sz="3400" kern="1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340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sz="34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!!pc">
            <a:extLst>
              <a:ext uri="{FF2B5EF4-FFF2-40B4-BE49-F238E27FC236}">
                <a16:creationId xmlns:a16="http://schemas.microsoft.com/office/drawing/2014/main" id="{F2B1BFB2-CACA-4630-A0D3-890BC23A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13" y="2201590"/>
            <a:ext cx="2924887" cy="2528613"/>
          </a:xfrm>
          <a:prstGeom prst="rect">
            <a:avLst/>
          </a:prstGeom>
        </p:spPr>
      </p:pic>
      <p:sp>
        <p:nvSpPr>
          <p:cNvPr id="11" name="!!arrow">
            <a:extLst>
              <a:ext uri="{FF2B5EF4-FFF2-40B4-BE49-F238E27FC236}">
                <a16:creationId xmlns:a16="http://schemas.microsoft.com/office/drawing/2014/main" id="{1182650A-347A-471D-A58D-38985752908C}"/>
              </a:ext>
            </a:extLst>
          </p:cNvPr>
          <p:cNvSpPr/>
          <p:nvPr/>
        </p:nvSpPr>
        <p:spPr>
          <a:xfrm>
            <a:off x="7017046" y="2971799"/>
            <a:ext cx="1485306" cy="868709"/>
          </a:xfrm>
          <a:prstGeom prst="rightArrow">
            <a:avLst/>
          </a:prstGeom>
          <a:solidFill>
            <a:srgbClr val="9C7CA5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Headphones">
            <a:extLst>
              <a:ext uri="{FF2B5EF4-FFF2-40B4-BE49-F238E27FC236}">
                <a16:creationId xmlns:a16="http://schemas.microsoft.com/office/drawing/2014/main" id="{975B1326-9BF6-4043-AC2A-17303DC5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700" y="3181220"/>
            <a:ext cx="914400" cy="914400"/>
          </a:xfrm>
          <a:prstGeom prst="rect">
            <a:avLst/>
          </a:prstGeom>
        </p:spPr>
      </p:pic>
      <p:pic>
        <p:nvPicPr>
          <p:cNvPr id="12" name="Graphic 11" descr="Television">
            <a:extLst>
              <a:ext uri="{FF2B5EF4-FFF2-40B4-BE49-F238E27FC236}">
                <a16:creationId xmlns:a16="http://schemas.microsoft.com/office/drawing/2014/main" id="{3A6B2800-143C-4052-ACB5-D8353DE7C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655" y="4717503"/>
            <a:ext cx="914400" cy="914400"/>
          </a:xfrm>
          <a:prstGeom prst="rect">
            <a:avLst/>
          </a:prstGeom>
        </p:spPr>
      </p:pic>
      <p:pic>
        <p:nvPicPr>
          <p:cNvPr id="14" name="Graphic 13" descr="Music">
            <a:extLst>
              <a:ext uri="{FF2B5EF4-FFF2-40B4-BE49-F238E27FC236}">
                <a16:creationId xmlns:a16="http://schemas.microsoft.com/office/drawing/2014/main" id="{209F0940-5941-42FE-8521-5BE308272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4907" y="3901448"/>
            <a:ext cx="914400" cy="914400"/>
          </a:xfrm>
          <a:prstGeom prst="rect">
            <a:avLst/>
          </a:prstGeom>
        </p:spPr>
      </p:pic>
      <p:pic>
        <p:nvPicPr>
          <p:cNvPr id="16" name="Graphic 15" descr="Mathematics">
            <a:extLst>
              <a:ext uri="{FF2B5EF4-FFF2-40B4-BE49-F238E27FC236}">
                <a16:creationId xmlns:a16="http://schemas.microsoft.com/office/drawing/2014/main" id="{C168CC66-28D8-43C0-BE46-C549A9A85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96707" y="2602223"/>
            <a:ext cx="914400" cy="914400"/>
          </a:xfrm>
          <a:prstGeom prst="rect">
            <a:avLst/>
          </a:prstGeom>
        </p:spPr>
      </p:pic>
      <p:pic>
        <p:nvPicPr>
          <p:cNvPr id="18" name="Graphic 17" descr="Upward trend">
            <a:extLst>
              <a:ext uri="{FF2B5EF4-FFF2-40B4-BE49-F238E27FC236}">
                <a16:creationId xmlns:a16="http://schemas.microsoft.com/office/drawing/2014/main" id="{990E7B65-F879-41A3-AFE1-028CD88AC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0955" y="1847981"/>
            <a:ext cx="914400" cy="914400"/>
          </a:xfrm>
          <a:prstGeom prst="rect">
            <a:avLst/>
          </a:prstGeom>
        </p:spPr>
      </p:pic>
      <p:pic>
        <p:nvPicPr>
          <p:cNvPr id="20" name="Graphic 19" descr="Clapper board">
            <a:extLst>
              <a:ext uri="{FF2B5EF4-FFF2-40B4-BE49-F238E27FC236}">
                <a16:creationId xmlns:a16="http://schemas.microsoft.com/office/drawing/2014/main" id="{030A7285-5824-435A-A0BA-A88459C6C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69300" y="1066152"/>
            <a:ext cx="914400" cy="914400"/>
          </a:xfrm>
          <a:prstGeom prst="rect">
            <a:avLst/>
          </a:prstGeom>
        </p:spPr>
      </p:pic>
      <p:pic>
        <p:nvPicPr>
          <p:cNvPr id="22" name="Graphic 21" descr="Game controller">
            <a:extLst>
              <a:ext uri="{FF2B5EF4-FFF2-40B4-BE49-F238E27FC236}">
                <a16:creationId xmlns:a16="http://schemas.microsoft.com/office/drawing/2014/main" id="{5338409B-0732-49F5-9602-DE5E793A3E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01300" y="116584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B9F9C5-DD5A-4B17-801D-0CDC08806176}"/>
              </a:ext>
            </a:extLst>
          </p:cNvPr>
          <p:cNvSpPr txBox="1"/>
          <p:nvPr/>
        </p:nvSpPr>
        <p:spPr>
          <a:xfrm>
            <a:off x="3962400" y="5610919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audio, video,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err="1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s-MX" sz="3200" dirty="0">
                <a:solidFill>
                  <a:srgbClr val="212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  <a:endParaRPr lang="en-US" sz="3200" dirty="0">
              <a:solidFill>
                <a:srgbClr val="2127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357D-475B-4206-85F6-82158CA1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800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and Software</a:t>
            </a:r>
            <a:endParaRPr lang="en-US" sz="6000" dirty="0">
              <a:solidFill>
                <a:srgbClr val="1282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FF4-AA72-4004-8228-C26F7DB8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Modern computers are made up of a combination of hardware and software.</a:t>
            </a:r>
          </a:p>
          <a:p>
            <a:r>
              <a:rPr lang="en-US" sz="3600" b="1" dirty="0"/>
              <a:t>Hardware</a:t>
            </a:r>
            <a:r>
              <a:rPr lang="en-US" sz="3600" dirty="0"/>
              <a:t> includes all physical parts of a computer: </a:t>
            </a:r>
            <a:r>
              <a:rPr lang="en-US" sz="3600" b="1" dirty="0">
                <a:solidFill>
                  <a:srgbClr val="F55D3E"/>
                </a:solidFill>
              </a:rPr>
              <a:t>processor, cables, storage devices, mouse, screen, etc.</a:t>
            </a:r>
            <a:endParaRPr lang="en-US" sz="3600" dirty="0"/>
          </a:p>
          <a:p>
            <a:r>
              <a:rPr lang="en-US" sz="3600" b="1" dirty="0"/>
              <a:t>Software </a:t>
            </a:r>
            <a:r>
              <a:rPr lang="en-US" sz="3600" dirty="0"/>
              <a:t>is made up of programs: </a:t>
            </a:r>
            <a:r>
              <a:rPr lang="en-US" sz="3600" b="1" dirty="0">
                <a:solidFill>
                  <a:srgbClr val="F55D3E"/>
                </a:solidFill>
              </a:rPr>
              <a:t>operating system, word processors, graphics editor, etc.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74190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472E29-AB7D-7A04-5924-862A7824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X" dirty="0"/>
              <a:t>Harvard Mark I – 1944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1C5A46-31F4-57A4-6DB8-B845D0FF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8" y="1295400"/>
            <a:ext cx="572955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9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7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0021-BA50-4921-B054-B67ECF0A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3200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 January 2018, Apple published this TV spot showing its vision of the future…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1CB63-BF2A-4E78-ADDE-43DF2578323D}"/>
              </a:ext>
            </a:extLst>
          </p:cNvPr>
          <p:cNvSpPr txBox="1">
            <a:spLocks/>
          </p:cNvSpPr>
          <p:nvPr/>
        </p:nvSpPr>
        <p:spPr>
          <a:xfrm>
            <a:off x="228600" y="3886200"/>
            <a:ext cx="716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800" dirty="0">
                <a:latin typeface="Arial" panose="020B0604020202020204" pitchFamily="34" charset="0"/>
                <a:cs typeface="Arial" panose="020B0604020202020204" pitchFamily="34" charset="0"/>
              </a:rPr>
              <a:t>How do you think this commercial was received?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!!video">
            <a:extLst>
              <a:ext uri="{FF2B5EF4-FFF2-40B4-BE49-F238E27FC236}">
                <a16:creationId xmlns:a16="http://schemas.microsoft.com/office/drawing/2014/main" id="{67578D69-819C-4593-847E-ED77E011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38600"/>
            <a:ext cx="386383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AD555-87D3-45EE-9A94-25BEA5C5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CFB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38E44-68BC-4939-8334-414BA1CD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981200"/>
            <a:ext cx="9372600" cy="2895600"/>
          </a:xfrm>
        </p:spPr>
        <p:txBody>
          <a:bodyPr anchor="ctr">
            <a:normAutofit/>
          </a:bodyPr>
          <a:lstStyle/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s-MX" i="1" dirty="0" err="1"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4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59444" y="214911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304800" y="12954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motherboard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integrates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allows communication between the electric components of a system. </a:t>
            </a:r>
          </a:p>
        </p:txBody>
      </p:sp>
    </p:spTree>
    <p:extLst>
      <p:ext uri="{BB962C8B-B14F-4D97-AF65-F5344CB8AC3E}">
        <p14:creationId xmlns:p14="http://schemas.microsoft.com/office/powerpoint/2010/main" val="66590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F1567D-9FAB-4B5B-8D47-DE24621A36EF}"/>
              </a:ext>
            </a:extLst>
          </p:cNvPr>
          <p:cNvSpPr txBox="1"/>
          <p:nvPr/>
        </p:nvSpPr>
        <p:spPr>
          <a:xfrm>
            <a:off x="645858" y="5257801"/>
            <a:ext cx="10906061" cy="795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Samsung S20 motherboard. In mobile devices, </a:t>
            </a:r>
            <a:r>
              <a:rPr lang="en-US" sz="2400" b="1" dirty="0">
                <a:solidFill>
                  <a:srgbClr val="F55D3E"/>
                </a:solidFill>
              </a:rPr>
              <a:t>the motherboard can also be known as the logic board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1318082-7100-4AAF-A752-7A6CB45B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>
          <a:xfrm>
            <a:off x="2075771" y="762000"/>
            <a:ext cx="7946201" cy="35973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781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5844" y="98356"/>
            <a:ext cx="5530712" cy="7010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C6D570-9103-47FF-B837-0B29C9D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1. </a:t>
            </a:r>
            <a:r>
              <a:rPr lang="es-MX" dirty="0" err="1"/>
              <a:t>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2900221" y="440996"/>
            <a:ext cx="5726583" cy="6650225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1066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s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609600" y="7772400"/>
            <a:ext cx="480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El CPU es el encargado de controlar el flujo, decodificación y ejecución de instrucciones, procesamiento y transferencia de datos.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Sus responsabilidades principales son: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Ejecutar operaciones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el flujo de ejecución de los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Controlar los circuitos internos (activar, desactivar componentes).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1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62F7A-3184-4E34-9E9B-A19CBB2DA8F7}"/>
              </a:ext>
            </a:extLst>
          </p:cNvPr>
          <p:cNvSpPr txBox="1"/>
          <p:nvPr/>
        </p:nvSpPr>
        <p:spPr>
          <a:xfrm>
            <a:off x="304800" y="1295400"/>
            <a:ext cx="9448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CPU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(Central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executes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responsabilities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are: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es-MX" sz="2800" dirty="0">
              <a:solidFill>
                <a:srgbClr val="F55D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Turning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/off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s-MX" sz="2800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4F5E2C-CB90-4628-9206-1C8953061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8960" y="3435773"/>
            <a:ext cx="3048240" cy="30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577979" y="-5149717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800" y="-27432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76384" y="5202296"/>
            <a:ext cx="2980267" cy="33114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36DEDE-1E01-4E58-AB3B-4DFAB10DD784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2. CPU – Central Processing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A95E8-9C9F-4640-97EF-F4A31D10860B}"/>
              </a:ext>
            </a:extLst>
          </p:cNvPr>
          <p:cNvSpPr txBox="1"/>
          <p:nvPr/>
        </p:nvSpPr>
        <p:spPr>
          <a:xfrm>
            <a:off x="304799" y="1295400"/>
            <a:ext cx="11582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err="1"/>
              <a:t>The</a:t>
            </a:r>
            <a:r>
              <a:rPr lang="es-MX" sz="2800" dirty="0"/>
              <a:t> </a:t>
            </a:r>
            <a:r>
              <a:rPr lang="es-MX" sz="2800" dirty="0" err="1"/>
              <a:t>processor</a:t>
            </a:r>
            <a:r>
              <a:rPr lang="es-MX" sz="2800" dirty="0"/>
              <a:t> </a:t>
            </a:r>
            <a:r>
              <a:rPr lang="es-MX" sz="2800" dirty="0" err="1"/>
              <a:t>speed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measured</a:t>
            </a:r>
            <a:r>
              <a:rPr lang="es-MX" sz="2800" dirty="0"/>
              <a:t> in </a:t>
            </a:r>
            <a:r>
              <a:rPr lang="es-MX" sz="2800" dirty="0" err="1"/>
              <a:t>hertz</a:t>
            </a:r>
            <a:r>
              <a:rPr lang="es-MX" sz="2800" dirty="0"/>
              <a:t> (Hz), </a:t>
            </a:r>
            <a:r>
              <a:rPr lang="es-MX" sz="2800" dirty="0" err="1"/>
              <a:t>which</a:t>
            </a:r>
            <a:r>
              <a:rPr lang="es-MX" sz="2800" dirty="0"/>
              <a:t> </a:t>
            </a:r>
            <a:r>
              <a:rPr lang="es-MX" sz="2800" dirty="0" err="1"/>
              <a:t>is</a:t>
            </a:r>
            <a:r>
              <a:rPr lang="es-MX" sz="2800" dirty="0"/>
              <a:t> </a:t>
            </a:r>
            <a:r>
              <a:rPr lang="es-MX" sz="2800" dirty="0" err="1"/>
              <a:t>cycles</a:t>
            </a:r>
            <a:r>
              <a:rPr lang="es-MX" sz="2800" dirty="0"/>
              <a:t> per </a:t>
            </a:r>
            <a:r>
              <a:rPr lang="es-MX" sz="2800" dirty="0" err="1"/>
              <a:t>second</a:t>
            </a:r>
            <a:endParaRPr lang="es-MX" sz="2800" dirty="0"/>
          </a:p>
          <a:p>
            <a:endParaRPr lang="es-MX" sz="2800" dirty="0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860998-8A6F-494D-995D-D609BEF007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08" t="12895" r="4478" b="13962"/>
          <a:stretch/>
        </p:blipFill>
        <p:spPr>
          <a:xfrm>
            <a:off x="533400" y="2763896"/>
            <a:ext cx="2362200" cy="24384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52BF21C-21A7-4328-A246-7FEB49E45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0" r="95522">
                        <a14:foregroundMark x1="61940" y1="20000" x2="60000" y2="78286"/>
                        <a14:foregroundMark x1="60000" y1="78286" x2="67910" y2="80000"/>
                        <a14:foregroundMark x1="67910" y1="80000" x2="70299" y2="79143"/>
                        <a14:foregroundMark x1="60000" y1="16857" x2="60448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41238" r="17106" b="41256"/>
          <a:stretch/>
        </p:blipFill>
        <p:spPr>
          <a:xfrm>
            <a:off x="4267200" y="2971800"/>
            <a:ext cx="2438400" cy="160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28C791-E53F-47FB-B65A-845CD01D6BB6}"/>
              </a:ext>
            </a:extLst>
          </p:cNvPr>
          <p:cNvCxnSpPr>
            <a:stCxn id="13" idx="3"/>
          </p:cNvCxnSpPr>
          <p:nvPr/>
        </p:nvCxnSpPr>
        <p:spPr>
          <a:xfrm flipV="1">
            <a:off x="2895600" y="2971800"/>
            <a:ext cx="1295400" cy="1011296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3B605-CA4A-4C43-A714-60D6F779A1EC}"/>
              </a:ext>
            </a:extLst>
          </p:cNvPr>
          <p:cNvCxnSpPr>
            <a:stCxn id="13" idx="3"/>
          </p:cNvCxnSpPr>
          <p:nvPr/>
        </p:nvCxnSpPr>
        <p:spPr>
          <a:xfrm>
            <a:off x="2895600" y="3983096"/>
            <a:ext cx="1371600" cy="588904"/>
          </a:xfrm>
          <a:prstGeom prst="line">
            <a:avLst/>
          </a:prstGeom>
          <a:ln w="57150">
            <a:solidFill>
              <a:srgbClr val="12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7B3C8-1036-4A6A-9A01-9544FB1D48D7}"/>
                  </a:ext>
                </a:extLst>
              </p:cNvPr>
              <p:cNvSpPr txBox="1"/>
              <p:nvPr/>
            </p:nvSpPr>
            <p:spPr>
              <a:xfrm>
                <a:off x="7129269" y="3272958"/>
                <a:ext cx="4910328" cy="2781659"/>
              </a:xfrm>
              <a:prstGeom prst="rect">
                <a:avLst/>
              </a:prstGeom>
              <a:noFill/>
              <a:ln w="28575">
                <a:solidFill>
                  <a:srgbClr val="1282A2"/>
                </a:solidFill>
                <a:extLst>
                  <a:ext uri="{C807C97D-BFC1-408E-A445-0C87EB9F89A2}">
                    <ask:lineSketchStyleProps xmlns:ask="http://schemas.microsoft.com/office/drawing/2018/sketchyshapes" sd="2861311186">
                      <a:custGeom>
                        <a:avLst/>
                        <a:gdLst>
                          <a:gd name="connsiteX0" fmla="*/ 0 w 4910328"/>
                          <a:gd name="connsiteY0" fmla="*/ 0 h 954107"/>
                          <a:gd name="connsiteX1" fmla="*/ 4910328 w 4910328"/>
                          <a:gd name="connsiteY1" fmla="*/ 0 h 954107"/>
                          <a:gd name="connsiteX2" fmla="*/ 4910328 w 4910328"/>
                          <a:gd name="connsiteY2" fmla="*/ 954107 h 954107"/>
                          <a:gd name="connsiteX3" fmla="*/ 0 w 4910328"/>
                          <a:gd name="connsiteY3" fmla="*/ 954107 h 954107"/>
                          <a:gd name="connsiteX4" fmla="*/ 0 w 4910328"/>
                          <a:gd name="connsiteY4" fmla="*/ 0 h 9541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10328" h="954107" extrusionOk="0">
                            <a:moveTo>
                              <a:pt x="0" y="0"/>
                            </a:moveTo>
                            <a:cubicBezTo>
                              <a:pt x="1945941" y="-124728"/>
                              <a:pt x="2818079" y="70155"/>
                              <a:pt x="4910328" y="0"/>
                            </a:cubicBezTo>
                            <a:cubicBezTo>
                              <a:pt x="4989600" y="237163"/>
                              <a:pt x="4825015" y="712740"/>
                              <a:pt x="4910328" y="954107"/>
                            </a:cubicBezTo>
                            <a:cubicBezTo>
                              <a:pt x="4203102" y="817251"/>
                              <a:pt x="777458" y="856310"/>
                              <a:pt x="0" y="954107"/>
                            </a:cubicBezTo>
                            <a:cubicBezTo>
                              <a:pt x="27725" y="554794"/>
                              <a:pt x="-57004" y="289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MX" sz="2800" b="1" dirty="0">
                    <a:solidFill>
                      <a:srgbClr val="1282A2"/>
                    </a:solidFill>
                  </a:rPr>
                  <a:t>An 3.8 GHz processor can execute 3,800,000,000 operations each second</a:t>
                </a:r>
              </a:p>
              <a:p>
                <a:endParaRPr lang="es-MX" sz="2800" b="1" dirty="0">
                  <a:solidFill>
                    <a:srgbClr val="1282A2"/>
                  </a:solidFill>
                </a:endParaRPr>
              </a:p>
              <a:p>
                <a:r>
                  <a:rPr lang="es-MX" sz="2800" b="1" dirty="0">
                    <a:solidFill>
                      <a:srgbClr val="1282A2"/>
                    </a:solidFill>
                  </a:rPr>
                  <a:t>Remeber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𝑮𝑯𝒛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s-ES" sz="2800" b="1" i="1" smtClean="0">
                              <a:solidFill>
                                <a:srgbClr val="1282A2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p>
                      </m:sSup>
                      <m:r>
                        <a:rPr lang="es-ES" sz="2800" b="1" i="1" smtClean="0">
                          <a:solidFill>
                            <a:srgbClr val="1282A2"/>
                          </a:solidFill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s-MX" sz="2800" b="1" dirty="0">
                  <a:solidFill>
                    <a:srgbClr val="1282A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57B3C8-1036-4A6A-9A01-9544FB1D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269" y="3272958"/>
                <a:ext cx="4910328" cy="2781659"/>
              </a:xfrm>
              <a:prstGeom prst="rect">
                <a:avLst/>
              </a:prstGeom>
              <a:blipFill>
                <a:blip r:embed="rId7"/>
                <a:stretch>
                  <a:fillRect l="-2308" t="-1794"/>
                </a:stretch>
              </a:blipFill>
              <a:ln w="28575">
                <a:solidFill>
                  <a:srgbClr val="1282A2"/>
                </a:solidFill>
                <a:extLst>
                  <a:ext uri="{C807C97D-BFC1-408E-A445-0C87EB9F89A2}">
                    <ask:lineSketchStyleProps xmlns:ask="http://schemas.microsoft.com/office/drawing/2018/sketchyshapes" sd="2861311186">
                      <a:custGeom>
                        <a:avLst/>
                        <a:gdLst>
                          <a:gd name="connsiteX0" fmla="*/ 0 w 4910328"/>
                          <a:gd name="connsiteY0" fmla="*/ 0 h 954107"/>
                          <a:gd name="connsiteX1" fmla="*/ 4910328 w 4910328"/>
                          <a:gd name="connsiteY1" fmla="*/ 0 h 954107"/>
                          <a:gd name="connsiteX2" fmla="*/ 4910328 w 4910328"/>
                          <a:gd name="connsiteY2" fmla="*/ 954107 h 954107"/>
                          <a:gd name="connsiteX3" fmla="*/ 0 w 4910328"/>
                          <a:gd name="connsiteY3" fmla="*/ 954107 h 954107"/>
                          <a:gd name="connsiteX4" fmla="*/ 0 w 4910328"/>
                          <a:gd name="connsiteY4" fmla="*/ 0 h 9541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10328" h="954107" extrusionOk="0">
                            <a:moveTo>
                              <a:pt x="0" y="0"/>
                            </a:moveTo>
                            <a:cubicBezTo>
                              <a:pt x="1945941" y="-124728"/>
                              <a:pt x="2818079" y="70155"/>
                              <a:pt x="4910328" y="0"/>
                            </a:cubicBezTo>
                            <a:cubicBezTo>
                              <a:pt x="4989600" y="237163"/>
                              <a:pt x="4825015" y="712740"/>
                              <a:pt x="4910328" y="954107"/>
                            </a:cubicBezTo>
                            <a:cubicBezTo>
                              <a:pt x="4203102" y="817251"/>
                              <a:pt x="777458" y="856310"/>
                              <a:pt x="0" y="954107"/>
                            </a:cubicBezTo>
                            <a:cubicBezTo>
                              <a:pt x="27725" y="554794"/>
                              <a:pt x="-57004" y="289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3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5791200" y="4572000"/>
            <a:ext cx="2980267" cy="3311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BDB622-0C75-4CDE-BB63-7CD1A639092C}"/>
              </a:ext>
            </a:extLst>
          </p:cNvPr>
          <p:cNvSpPr txBox="1"/>
          <p:nvPr/>
        </p:nvSpPr>
        <p:spPr>
          <a:xfrm>
            <a:off x="304800" y="1295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0A670B6-0A9A-4166-A858-28097647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3" b="89803" l="4700" r="94794">
                        <a14:foregroundMark x1="41866" y1="8553" x2="47650" y2="8772"/>
                        <a14:foregroundMark x1="90889" y1="39912" x2="89588" y2="40461"/>
                        <a14:foregroundMark x1="94866" y1="40241" x2="94360" y2="38925"/>
                        <a14:foregroundMark x1="57195" y1="88816" x2="54375" y2="88377"/>
                        <a14:foregroundMark x1="8677" y1="50658" x2="4700" y2="526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14400"/>
            <a:ext cx="4964187" cy="4038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4A73F-4442-40AC-9C6E-542ECCC557ED}"/>
              </a:ext>
            </a:extLst>
          </p:cNvPr>
          <p:cNvGrpSpPr/>
          <p:nvPr/>
        </p:nvGrpSpPr>
        <p:grpSpPr>
          <a:xfrm>
            <a:off x="217413" y="228600"/>
            <a:ext cx="6259587" cy="5150153"/>
            <a:chOff x="217413" y="641047"/>
            <a:chExt cx="6259587" cy="5150153"/>
          </a:xfrm>
        </p:grpSpPr>
        <p:pic>
          <p:nvPicPr>
            <p:cNvPr id="3" name="Picture 2" descr="A circuit board&#10;&#10;Description automatically generated">
              <a:extLst>
                <a:ext uri="{FF2B5EF4-FFF2-40B4-BE49-F238E27FC236}">
                  <a16:creationId xmlns:a16="http://schemas.microsoft.com/office/drawing/2014/main" id="{4FB04729-F7D7-4C2E-BC5B-331DE216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2000" r="97600">
                          <a14:foregroundMark x1="9400" y1="60800" x2="7400" y2="71200"/>
                          <a14:foregroundMark x1="7400" y1="71200" x2="14600" y2="74200"/>
                          <a14:foregroundMark x1="2000" y1="74000" x2="4600" y2="71600"/>
                          <a14:foregroundMark x1="91000" y1="24400" x2="91200" y2="39600"/>
                          <a14:foregroundMark x1="97600" y1="22800" x2="95200" y2="27800"/>
                          <a14:foregroundMark x1="2400" y1="74200" x2="2200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600200"/>
              <a:ext cx="4191000" cy="4191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906B4C-3594-4B47-9307-187C7331EB87}"/>
                </a:ext>
              </a:extLst>
            </p:cNvPr>
            <p:cNvGrpSpPr/>
            <p:nvPr/>
          </p:nvGrpSpPr>
          <p:grpSpPr>
            <a:xfrm>
              <a:off x="2133600" y="641047"/>
              <a:ext cx="4267200" cy="654353"/>
              <a:chOff x="1676400" y="641047"/>
              <a:chExt cx="4267200" cy="65435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A8779D-7162-4F8D-8752-3D515B970502}"/>
                  </a:ext>
                </a:extLst>
              </p:cNvPr>
              <p:cNvCxnSpPr/>
              <p:nvPr/>
            </p:nvCxnSpPr>
            <p:spPr>
              <a:xfrm>
                <a:off x="1676400" y="1295400"/>
                <a:ext cx="4267200" cy="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9286C0-BC98-4F4D-9BE0-7C7A4999D3E0}"/>
                  </a:ext>
                </a:extLst>
              </p:cNvPr>
              <p:cNvSpPr txBox="1"/>
              <p:nvPr/>
            </p:nvSpPr>
            <p:spPr>
              <a:xfrm>
                <a:off x="3048000" y="641047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6 cm</a:t>
                </a:r>
                <a:endParaRPr lang="en-US" sz="36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FFF5D4-7E9B-4882-AC5D-75DCCC9AA096}"/>
                </a:ext>
              </a:extLst>
            </p:cNvPr>
            <p:cNvGrpSpPr/>
            <p:nvPr/>
          </p:nvGrpSpPr>
          <p:grpSpPr>
            <a:xfrm>
              <a:off x="217413" y="1295400"/>
              <a:ext cx="1458987" cy="3733800"/>
              <a:chOff x="217413" y="1295400"/>
              <a:chExt cx="1458987" cy="37338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D4379F8-4C7F-4B29-A098-5B46C0AB7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400" y="1295400"/>
                <a:ext cx="0" cy="3733800"/>
              </a:xfrm>
              <a:prstGeom prst="straightConnector1">
                <a:avLst/>
              </a:prstGeom>
              <a:ln w="57150">
                <a:solidFill>
                  <a:srgbClr val="21273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CBC4FE-841A-4F07-9C18-1DCD8AF4B912}"/>
                  </a:ext>
                </a:extLst>
              </p:cNvPr>
              <p:cNvSpPr txBox="1"/>
              <p:nvPr/>
            </p:nvSpPr>
            <p:spPr>
              <a:xfrm>
                <a:off x="217413" y="31623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3600" dirty="0"/>
                  <a:t>8 cm</a:t>
                </a:r>
                <a:endParaRPr lang="en-US" sz="3600" dirty="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EBBFC-E242-4093-9B6F-1195A5E72AFF}"/>
              </a:ext>
            </a:extLst>
          </p:cNvPr>
          <p:cNvSpPr txBox="1"/>
          <p:nvPr/>
        </p:nvSpPr>
        <p:spPr>
          <a:xfrm>
            <a:off x="1028700" y="5429071"/>
            <a:ext cx="1085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1282A2"/>
                </a:solidFill>
              </a:rPr>
              <a:t>Intel i7 desktop computer CPU</a:t>
            </a:r>
            <a:endParaRPr lang="en-US" sz="36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3179233" y="228600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7772400"/>
            <a:ext cx="7315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descr="İpad pro— What's a computer– Apple">
            <a:hlinkClick r:id="" action="ppaction://media"/>
            <a:extLst>
              <a:ext uri="{FF2B5EF4-FFF2-40B4-BE49-F238E27FC236}">
                <a16:creationId xmlns:a16="http://schemas.microsoft.com/office/drawing/2014/main" id="{01651A29-4262-1936-ABA7-663DC284AB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14958980" y="-4367179"/>
            <a:ext cx="5964139" cy="692609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9400" y="2286000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6609945" y="6895289"/>
            <a:ext cx="5833534" cy="648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D8391-29FC-4BD9-8EC7-136F49679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2"/>
          <a:stretch/>
        </p:blipFill>
        <p:spPr>
          <a:xfrm>
            <a:off x="304800" y="228600"/>
            <a:ext cx="7924800" cy="5964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B7A36-E32A-4FEF-93E2-478C8E86D18C}"/>
              </a:ext>
            </a:extLst>
          </p:cNvPr>
          <p:cNvSpPr txBox="1"/>
          <p:nvPr/>
        </p:nvSpPr>
        <p:spPr>
          <a:xfrm>
            <a:off x="8382000" y="2286000"/>
            <a:ext cx="36944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282A2"/>
                </a:solidFill>
              </a:rPr>
              <a:t>Qualcomm Snapdragon processor for a mobile device</a:t>
            </a:r>
            <a:endParaRPr lang="en-US" sz="32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1" t="16087" r="29760" b="52609"/>
          <a:stretch/>
        </p:blipFill>
        <p:spPr>
          <a:xfrm rot="16200000">
            <a:off x="5756340" y="481886"/>
            <a:ext cx="5363184" cy="6228213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4FB04729-F7D7-4C2E-BC5B-331DE216A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43288" y="1010461"/>
            <a:ext cx="3467100" cy="3467100"/>
          </a:xfrm>
          <a:prstGeom prst="rect">
            <a:avLst/>
          </a:prstGeom>
        </p:spPr>
      </p:pic>
      <p:pic>
        <p:nvPicPr>
          <p:cNvPr id="6" name="Picture 5" descr="A picture containing food, holding, coffee&#10;&#10;Description automatically generated">
            <a:extLst>
              <a:ext uri="{FF2B5EF4-FFF2-40B4-BE49-F238E27FC236}">
                <a16:creationId xmlns:a16="http://schemas.microsoft.com/office/drawing/2014/main" id="{D3C96E86-0CEF-451D-84D8-F66E61B8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21043"/>
          <a:stretch/>
        </p:blipFill>
        <p:spPr>
          <a:xfrm>
            <a:off x="-4096155" y="8991600"/>
            <a:ext cx="2980267" cy="3311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7B523D-36AF-420B-A76D-94842AF2AA07}"/>
              </a:ext>
            </a:extLst>
          </p:cNvPr>
          <p:cNvSpPr/>
          <p:nvPr/>
        </p:nvSpPr>
        <p:spPr>
          <a:xfrm rot="814783">
            <a:off x="4908416" y="2048333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1B5355-7C0B-4E06-8A11-CE79F200B82B}"/>
              </a:ext>
            </a:extLst>
          </p:cNvPr>
          <p:cNvSpPr/>
          <p:nvPr/>
        </p:nvSpPr>
        <p:spPr>
          <a:xfrm rot="814783">
            <a:off x="4464495" y="3069887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A610F4D-6F0B-4BD7-AB15-548B452C0743}"/>
              </a:ext>
            </a:extLst>
          </p:cNvPr>
          <p:cNvSpPr/>
          <p:nvPr/>
        </p:nvSpPr>
        <p:spPr>
          <a:xfrm rot="814783">
            <a:off x="4908415" y="2022932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73E529-347F-41ED-B4C4-E1AF1002591D}"/>
              </a:ext>
            </a:extLst>
          </p:cNvPr>
          <p:cNvSpPr/>
          <p:nvPr/>
        </p:nvSpPr>
        <p:spPr>
          <a:xfrm rot="814783">
            <a:off x="4464494" y="3044486"/>
            <a:ext cx="2375170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11" t="3513" b="40719"/>
          <a:stretch/>
        </p:blipFill>
        <p:spPr>
          <a:xfrm>
            <a:off x="6858000" y="843421"/>
            <a:ext cx="3620178" cy="575211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</a:t>
            </a:r>
            <a:r>
              <a:rPr lang="es-MX" dirty="0" err="1"/>
              <a:t>Random</a:t>
            </a:r>
            <a:r>
              <a:rPr lang="es-MX" dirty="0"/>
              <a:t> Access </a:t>
            </a:r>
            <a:r>
              <a:rPr lang="es-MX" dirty="0" err="1"/>
              <a:t>Memory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3A5705-31B8-414B-A795-D9319463DFDB}"/>
              </a:ext>
            </a:extLst>
          </p:cNvPr>
          <p:cNvGrpSpPr/>
          <p:nvPr/>
        </p:nvGrpSpPr>
        <p:grpSpPr>
          <a:xfrm>
            <a:off x="374760" y="785410"/>
            <a:ext cx="4349214" cy="5482420"/>
            <a:chOff x="228600" y="954490"/>
            <a:chExt cx="4349214" cy="5482420"/>
          </a:xfrm>
        </p:grpSpPr>
        <p:pic>
          <p:nvPicPr>
            <p:cNvPr id="4" name="Picture 3" descr="A circuit board&#10;&#10;Description automatically generated">
              <a:extLst>
                <a:ext uri="{FF2B5EF4-FFF2-40B4-BE49-F238E27FC236}">
                  <a16:creationId xmlns:a16="http://schemas.microsoft.com/office/drawing/2014/main" id="{4563B96C-9253-4459-8FB9-C6C18093F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6" y="2135088"/>
              <a:ext cx="4112147" cy="3084110"/>
            </a:xfrm>
            <a:prstGeom prst="rect">
              <a:avLst/>
            </a:prstGeom>
          </p:spPr>
        </p:pic>
        <p:pic>
          <p:nvPicPr>
            <p:cNvPr id="8" name="Picture 7" descr="A circuit board&#10;&#10;Description automatically generated">
              <a:extLst>
                <a:ext uri="{FF2B5EF4-FFF2-40B4-BE49-F238E27FC236}">
                  <a16:creationId xmlns:a16="http://schemas.microsoft.com/office/drawing/2014/main" id="{36447169-B50B-456A-8588-EB1E796F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28600" y="954490"/>
              <a:ext cx="4112147" cy="3084110"/>
            </a:xfrm>
            <a:prstGeom prst="rect">
              <a:avLst/>
            </a:prstGeom>
          </p:spPr>
        </p:pic>
        <p:pic>
          <p:nvPicPr>
            <p:cNvPr id="9" name="Picture 8" descr="A circuit board&#10;&#10;Description automatically generated">
              <a:extLst>
                <a:ext uri="{FF2B5EF4-FFF2-40B4-BE49-F238E27FC236}">
                  <a16:creationId xmlns:a16="http://schemas.microsoft.com/office/drawing/2014/main" id="{79E6B231-633E-4A95-BC36-307236BA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500" r="95750">
                          <a14:foregroundMark x1="9500" y1="64833" x2="10125" y2="72167"/>
                          <a14:foregroundMark x1="89125" y1="32167" x2="92000" y2="27500"/>
                          <a14:foregroundMark x1="92875" y1="35333" x2="95750" y2="3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65667" y="3352800"/>
              <a:ext cx="4112147" cy="3084110"/>
            </a:xfrm>
            <a:prstGeom prst="rect">
              <a:avLst/>
            </a:prstGeom>
          </p:spPr>
        </p:pic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4FE9FB-DA9E-4DC5-8DAB-9EE6E7FA033F}"/>
              </a:ext>
            </a:extLst>
          </p:cNvPr>
          <p:cNvSpPr/>
          <p:nvPr/>
        </p:nvSpPr>
        <p:spPr>
          <a:xfrm>
            <a:off x="5102746" y="2115946"/>
            <a:ext cx="29744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84D5AC-8B0B-4A1C-9C5F-31E0B08168EF}"/>
              </a:ext>
            </a:extLst>
          </p:cNvPr>
          <p:cNvSpPr/>
          <p:nvPr/>
        </p:nvSpPr>
        <p:spPr>
          <a:xfrm>
            <a:off x="5102746" y="3526620"/>
            <a:ext cx="2822053" cy="1081391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RAM memory (random access memory) is part of the computer main memory, or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It is used to load and execute the operating system, programs, and applications.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volatile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which means that it requires electricity to operate. If you power off the computer, data will be lost.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C7EEEFA-9A9E-449D-992A-5BE36C40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44" y="4743591"/>
            <a:ext cx="1883410" cy="18834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5B2192D-9BD9-4C43-8D87-97EF7940B7F9}"/>
              </a:ext>
            </a:extLst>
          </p:cNvPr>
          <p:cNvSpPr/>
          <p:nvPr/>
        </p:nvSpPr>
        <p:spPr>
          <a:xfrm>
            <a:off x="3014064" y="5508377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1A18E3-583A-46E8-B54A-9CC6A5AF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04" y="4593590"/>
            <a:ext cx="1883410" cy="18834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82FB56-F3AE-465E-BF9D-8FE719ED5AE6}"/>
              </a:ext>
            </a:extLst>
          </p:cNvPr>
          <p:cNvSpPr/>
          <p:nvPr/>
        </p:nvSpPr>
        <p:spPr>
          <a:xfrm>
            <a:off x="8557683" y="5381562"/>
            <a:ext cx="764654" cy="4658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ull battery">
            <a:extLst>
              <a:ext uri="{FF2B5EF4-FFF2-40B4-BE49-F238E27FC236}">
                <a16:creationId xmlns:a16="http://schemas.microsoft.com/office/drawing/2014/main" id="{226DAA4A-4515-44F6-AF8D-A2D4267BC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5659" y="5094719"/>
            <a:ext cx="1281037" cy="12810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018CB5-7FE1-43BE-9C30-A96A0D8C19A2}"/>
              </a:ext>
            </a:extLst>
          </p:cNvPr>
          <p:cNvGrpSpPr/>
          <p:nvPr/>
        </p:nvGrpSpPr>
        <p:grpSpPr>
          <a:xfrm>
            <a:off x="6908115" y="4860543"/>
            <a:ext cx="1507929" cy="1507929"/>
            <a:chOff x="6795216" y="4868626"/>
            <a:chExt cx="1507929" cy="1507929"/>
          </a:xfrm>
        </p:grpSpPr>
        <p:pic>
          <p:nvPicPr>
            <p:cNvPr id="21" name="Graphic 20" descr="No sign">
              <a:extLst>
                <a:ext uri="{FF2B5EF4-FFF2-40B4-BE49-F238E27FC236}">
                  <a16:creationId xmlns:a16="http://schemas.microsoft.com/office/drawing/2014/main" id="{31259259-1A50-4C46-9B57-8EC6354A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5216" y="4868626"/>
              <a:ext cx="1507929" cy="1507929"/>
            </a:xfrm>
            <a:prstGeom prst="rect">
              <a:avLst/>
            </a:prstGeom>
          </p:spPr>
        </p:pic>
        <p:pic>
          <p:nvPicPr>
            <p:cNvPr id="17" name="Graphic 16" descr="Empty battery">
              <a:extLst>
                <a:ext uri="{FF2B5EF4-FFF2-40B4-BE49-F238E27FC236}">
                  <a16:creationId xmlns:a16="http://schemas.microsoft.com/office/drawing/2014/main" id="{0384D776-0726-4E60-B476-B6B1461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62800" y="51653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58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RAM – Random Access Memory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7A7F3D-9818-4FB4-8982-3BA4DF00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" y="3028781"/>
            <a:ext cx="1174797" cy="1174797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205DB4B-7D11-4D1B-B33A-58330B7FF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6" y="1003851"/>
            <a:ext cx="1828800" cy="18288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0B377F60-C830-49DA-A326-A2A43D197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82" y="2057400"/>
            <a:ext cx="1431759" cy="143175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1EDFF321-60B3-4099-9BAB-C348C5146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2982438"/>
            <a:ext cx="1600201" cy="1600201"/>
          </a:xfrm>
          <a:prstGeom prst="rect">
            <a:avLst/>
          </a:prstGeom>
        </p:spPr>
      </p:pic>
      <p:pic>
        <p:nvPicPr>
          <p:cNvPr id="20" name="Picture 1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4E2FECF-1B12-4BD5-A92E-840A8579E7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3" y="3984460"/>
            <a:ext cx="1295400" cy="1295400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796F4221-D74D-4CC7-9835-B47F8890B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6" y="1136494"/>
            <a:ext cx="1600201" cy="1600201"/>
          </a:xfrm>
          <a:prstGeom prst="rect">
            <a:avLst/>
          </a:prstGeom>
        </p:spPr>
      </p:pic>
      <p:pic>
        <p:nvPicPr>
          <p:cNvPr id="26" name="Picture 2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56475CA-D4D1-4D22-98FB-760CDA21E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44" b="99219" l="1758" r="97852">
                        <a14:foregroundMark x1="1953" y1="63867" x2="6641" y2="64648"/>
                        <a14:foregroundMark x1="29102" y1="92773" x2="31250" y2="93750"/>
                        <a14:foregroundMark x1="93555" y1="35156" x2="91602" y2="26953"/>
                        <a14:foregroundMark x1="68359" y1="5664" x2="61523" y2="7031"/>
                        <a14:foregroundMark x1="67188" y1="2344" x2="70508" y2="4492"/>
                        <a14:foregroundMark x1="94922" y1="29102" x2="97852" y2="31250"/>
                        <a14:foregroundMark x1="27930" y1="98242" x2="30078" y2="99219"/>
                        <a14:backgroundMark x1="30859" y1="11719" x2="16992" y2="25781"/>
                        <a14:backgroundMark x1="16992" y1="25781" x2="15039" y2="18945"/>
                        <a14:backgroundMark x1="19727" y1="10352" x2="8789" y2="24805"/>
                        <a14:backgroundMark x1="8789" y1="24805" x2="16211" y2="7227"/>
                        <a14:backgroundMark x1="16211" y1="7227" x2="6836" y2="25977"/>
                        <a14:backgroundMark x1="6836" y1="25977" x2="17773" y2="10938"/>
                        <a14:backgroundMark x1="17773" y1="10938" x2="11328" y2="29102"/>
                        <a14:backgroundMark x1="11328" y1="29102" x2="15430" y2="10547"/>
                        <a14:backgroundMark x1="15430" y1="10547" x2="8398" y2="27734"/>
                        <a14:backgroundMark x1="8398" y1="27734" x2="28711" y2="13477"/>
                        <a14:backgroundMark x1="28711" y1="13477" x2="19336" y2="26172"/>
                        <a14:backgroundMark x1="89453" y1="67578" x2="74219" y2="83984"/>
                        <a14:backgroundMark x1="74219" y1="83984" x2="87695" y2="66016"/>
                        <a14:backgroundMark x1="87695" y1="66016" x2="66602" y2="80078"/>
                        <a14:backgroundMark x1="66602" y1="80078" x2="85352" y2="73438"/>
                        <a14:backgroundMark x1="85352" y1="73438" x2="66602" y2="82031"/>
                        <a14:backgroundMark x1="66602" y1="82031" x2="85742" y2="82031"/>
                        <a14:backgroundMark x1="85742" y1="82031" x2="89258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14" y="2176468"/>
            <a:ext cx="3212142" cy="32121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B6E5B9-F19B-4672-9672-C485594F0376}"/>
              </a:ext>
            </a:extLst>
          </p:cNvPr>
          <p:cNvSpPr/>
          <p:nvPr/>
        </p:nvSpPr>
        <p:spPr>
          <a:xfrm rot="1076529">
            <a:off x="5140762" y="2170969"/>
            <a:ext cx="277382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A5333A-7820-48F7-916B-B9D8759E3770}"/>
              </a:ext>
            </a:extLst>
          </p:cNvPr>
          <p:cNvSpPr/>
          <p:nvPr/>
        </p:nvSpPr>
        <p:spPr>
          <a:xfrm>
            <a:off x="5197964" y="3363440"/>
            <a:ext cx="2718539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A7B8821-497C-4963-AF14-E7B07578A3DD}"/>
              </a:ext>
            </a:extLst>
          </p:cNvPr>
          <p:cNvSpPr/>
          <p:nvPr/>
        </p:nvSpPr>
        <p:spPr>
          <a:xfrm rot="20527428">
            <a:off x="5140291" y="4464951"/>
            <a:ext cx="2804213" cy="419099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75C7E8-F34F-47A2-8D09-4A683D8112CC}"/>
              </a:ext>
            </a:extLst>
          </p:cNvPr>
          <p:cNvSpPr txBox="1"/>
          <p:nvPr/>
        </p:nvSpPr>
        <p:spPr>
          <a:xfrm>
            <a:off x="457200" y="552509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During runtime, all program data is stored in RAM memory.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8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93E6B57-E120-4AC7-8F55-8762678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6667" r="13333" b="12222"/>
          <a:stretch/>
        </p:blipFill>
        <p:spPr>
          <a:xfrm>
            <a:off x="248180" y="76200"/>
            <a:ext cx="70866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303A5-3643-4D4B-8EFF-DA5466D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800600"/>
            <a:ext cx="5314420" cy="17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467600" y="914400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RAM memory is usually measured in Gigabytes (GB).</a:t>
            </a:r>
          </a:p>
          <a:p>
            <a:endParaRPr lang="es-MX" sz="2400" dirty="0"/>
          </a:p>
          <a:p>
            <a:r>
              <a:rPr lang="es-MX" sz="2400" dirty="0"/>
              <a:t>A modern computer usually has around 8 GB of RAM.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039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DC42AEC0-FB9D-47C7-83C1-353F4CC8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1800" y="-3124200"/>
            <a:ext cx="23622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45CFD-C865-4DB2-BD71-6503F5CBE8C7}"/>
              </a:ext>
            </a:extLst>
          </p:cNvPr>
          <p:cNvSpPr txBox="1"/>
          <p:nvPr/>
        </p:nvSpPr>
        <p:spPr>
          <a:xfrm>
            <a:off x="7162800" y="-4251424"/>
            <a:ext cx="411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memoria RAM de una computadora se mide en Gigabytes (Gb).</a:t>
            </a:r>
          </a:p>
          <a:p>
            <a:endParaRPr lang="es-MX" sz="2400" dirty="0"/>
          </a:p>
          <a:p>
            <a:r>
              <a:rPr lang="es-MX" sz="2400" dirty="0"/>
              <a:t>Una computadora moderna cuenta con 8 GB de RAM.</a:t>
            </a:r>
            <a:endParaRPr lang="en-US" sz="2400" dirty="0"/>
          </a:p>
        </p:txBody>
      </p:sp>
      <p:pic>
        <p:nvPicPr>
          <p:cNvPr id="4" name="Online Media 3" title="ￂ﾿Cuￃﾡnta RAM necesitas? - DIY in 5 - Kingston Latinoamￃﾩrica">
            <a:hlinkClick r:id="" action="ppaction://media"/>
            <a:extLst>
              <a:ext uri="{FF2B5EF4-FFF2-40B4-BE49-F238E27FC236}">
                <a16:creationId xmlns:a16="http://schemas.microsoft.com/office/drawing/2014/main" id="{60EE15E7-B1C1-4E00-945D-56EAB3349E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4221" y="259404"/>
            <a:ext cx="10643558" cy="59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NG2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26" y="2008250"/>
            <a:ext cx="10515600" cy="1649349"/>
          </a:xfrm>
        </p:spPr>
        <p:txBody>
          <a:bodyPr anchor="ctr">
            <a:normAutofit/>
          </a:bodyPr>
          <a:lstStyle/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NG1">
            <a:extLst>
              <a:ext uri="{FF2B5EF4-FFF2-40B4-BE49-F238E27FC236}">
                <a16:creationId xmlns:a16="http://schemas.microsoft.com/office/drawing/2014/main" id="{CFA67E2F-7795-4182-9078-4CC3E9557EF3}"/>
              </a:ext>
            </a:extLst>
          </p:cNvPr>
          <p:cNvSpPr txBox="1">
            <a:spLocks/>
          </p:cNvSpPr>
          <p:nvPr/>
        </p:nvSpPr>
        <p:spPr>
          <a:xfrm>
            <a:off x="775648" y="2008251"/>
            <a:ext cx="10515600" cy="1649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What’s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66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410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3. ROM – Read Only Memory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51EBB-B737-49F2-A822-50EA1542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42257" r="5654" b="37084"/>
          <a:stretch/>
        </p:blipFill>
        <p:spPr>
          <a:xfrm>
            <a:off x="2057400" y="1260107"/>
            <a:ext cx="8686800" cy="4996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32689E-FA4E-4A08-A1EF-25E9AF5C216F}"/>
              </a:ext>
            </a:extLst>
          </p:cNvPr>
          <p:cNvSpPr/>
          <p:nvPr/>
        </p:nvSpPr>
        <p:spPr>
          <a:xfrm>
            <a:off x="9144000" y="4800600"/>
            <a:ext cx="1524000" cy="990600"/>
          </a:xfrm>
          <a:custGeom>
            <a:avLst/>
            <a:gdLst>
              <a:gd name="connsiteX0" fmla="*/ 0 w 1524000"/>
              <a:gd name="connsiteY0" fmla="*/ 0 h 990600"/>
              <a:gd name="connsiteX1" fmla="*/ 462280 w 1524000"/>
              <a:gd name="connsiteY1" fmla="*/ 0 h 990600"/>
              <a:gd name="connsiteX2" fmla="*/ 1000760 w 1524000"/>
              <a:gd name="connsiteY2" fmla="*/ 0 h 990600"/>
              <a:gd name="connsiteX3" fmla="*/ 1524000 w 1524000"/>
              <a:gd name="connsiteY3" fmla="*/ 0 h 990600"/>
              <a:gd name="connsiteX4" fmla="*/ 1524000 w 1524000"/>
              <a:gd name="connsiteY4" fmla="*/ 485394 h 990600"/>
              <a:gd name="connsiteX5" fmla="*/ 1524000 w 1524000"/>
              <a:gd name="connsiteY5" fmla="*/ 990600 h 990600"/>
              <a:gd name="connsiteX6" fmla="*/ 1046480 w 1524000"/>
              <a:gd name="connsiteY6" fmla="*/ 990600 h 990600"/>
              <a:gd name="connsiteX7" fmla="*/ 538480 w 1524000"/>
              <a:gd name="connsiteY7" fmla="*/ 990600 h 990600"/>
              <a:gd name="connsiteX8" fmla="*/ 0 w 1524000"/>
              <a:gd name="connsiteY8" fmla="*/ 990600 h 990600"/>
              <a:gd name="connsiteX9" fmla="*/ 0 w 1524000"/>
              <a:gd name="connsiteY9" fmla="*/ 525018 h 990600"/>
              <a:gd name="connsiteX10" fmla="*/ 0 w 1524000"/>
              <a:gd name="connsiteY10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24000" h="990600" extrusionOk="0">
                <a:moveTo>
                  <a:pt x="0" y="0"/>
                </a:moveTo>
                <a:cubicBezTo>
                  <a:pt x="206062" y="6069"/>
                  <a:pt x="310248" y="18226"/>
                  <a:pt x="462280" y="0"/>
                </a:cubicBezTo>
                <a:cubicBezTo>
                  <a:pt x="614312" y="-18226"/>
                  <a:pt x="879401" y="-19359"/>
                  <a:pt x="1000760" y="0"/>
                </a:cubicBezTo>
                <a:cubicBezTo>
                  <a:pt x="1122119" y="19359"/>
                  <a:pt x="1349340" y="-633"/>
                  <a:pt x="1524000" y="0"/>
                </a:cubicBezTo>
                <a:cubicBezTo>
                  <a:pt x="1510103" y="203656"/>
                  <a:pt x="1534636" y="269850"/>
                  <a:pt x="1524000" y="485394"/>
                </a:cubicBezTo>
                <a:cubicBezTo>
                  <a:pt x="1513364" y="700938"/>
                  <a:pt x="1515597" y="748322"/>
                  <a:pt x="1524000" y="990600"/>
                </a:cubicBezTo>
                <a:cubicBezTo>
                  <a:pt x="1372395" y="989807"/>
                  <a:pt x="1179074" y="1012020"/>
                  <a:pt x="1046480" y="990600"/>
                </a:cubicBezTo>
                <a:cubicBezTo>
                  <a:pt x="913886" y="969180"/>
                  <a:pt x="734024" y="993303"/>
                  <a:pt x="538480" y="990600"/>
                </a:cubicBezTo>
                <a:cubicBezTo>
                  <a:pt x="342936" y="987897"/>
                  <a:pt x="199169" y="982588"/>
                  <a:pt x="0" y="990600"/>
                </a:cubicBezTo>
                <a:cubicBezTo>
                  <a:pt x="5314" y="818112"/>
                  <a:pt x="-22323" y="717515"/>
                  <a:pt x="0" y="525018"/>
                </a:cubicBezTo>
                <a:cubicBezTo>
                  <a:pt x="22323" y="332521"/>
                  <a:pt x="-13082" y="11690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55D3E"/>
            </a:solidFill>
            <a:extLst>
              <a:ext uri="{C807C97D-BFC1-408E-A445-0C87EB9F89A2}">
                <ask:lineSketchStyleProps xmlns:ask="http://schemas.microsoft.com/office/drawing/2018/sketchyshapes" sd="25136324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ROM memory is part of the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computer memory.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It stores critical information for the operation of any computer.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Contradictory to its name, ”read-only” comes from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not being able to change what this memory is used for.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persistent memory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, also called non-volatile, which means it does not require energy to store its contents.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304800" y="1295400"/>
            <a:ext cx="11582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Stores the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BIOS (Basic Input  / Output System),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which includes things like: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Processor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Boot 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Fan profile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495294"/>
            <a:ext cx="2817489" cy="213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54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58920" l="51817" r="98986">
                        <a14:foregroundMark x1="89518" y1="12371" x2="85714" y2="11204"/>
                        <a14:foregroundMark x1="85714" y1="11204" x2="82883" y2="13304"/>
                        <a14:foregroundMark x1="82883" y1="13304" x2="86137" y2="15605"/>
                        <a14:foregroundMark x1="86137" y1="15605" x2="82502" y2="17206"/>
                        <a14:foregroundMark x1="82502" y1="17206" x2="84531" y2="21874"/>
                        <a14:foregroundMark x1="84531" y1="21874" x2="88081" y2="25709"/>
                        <a14:foregroundMark x1="88081" y1="25709" x2="91758" y2="27376"/>
                        <a14:foregroundMark x1="91758" y1="27376" x2="88039" y2="26609"/>
                        <a14:foregroundMark x1="88039" y1="26609" x2="82629" y2="27843"/>
                        <a14:foregroundMark x1="82629" y1="27843" x2="81826" y2="31844"/>
                        <a14:foregroundMark x1="81826" y1="31844" x2="85038" y2="37879"/>
                        <a14:foregroundMark x1="85038" y1="37879" x2="89391" y2="40113"/>
                        <a14:foregroundMark x1="89391" y1="40113" x2="92012" y2="37879"/>
                        <a14:foregroundMark x1="92012" y1="37879" x2="88292" y2="37012"/>
                        <a14:foregroundMark x1="88292" y1="37012" x2="83474" y2="37979"/>
                        <a14:foregroundMark x1="83474" y1="37979" x2="83094" y2="40747"/>
                        <a14:foregroundMark x1="83094" y1="40747" x2="87912" y2="41614"/>
                        <a14:foregroundMark x1="87912" y1="41614" x2="91124" y2="40580"/>
                        <a14:foregroundMark x1="91124" y1="40580" x2="88292" y2="38379"/>
                        <a14:foregroundMark x1="88292" y1="38379" x2="81530" y2="39446"/>
                        <a14:foregroundMark x1="81530" y1="39446" x2="79586" y2="41947"/>
                        <a14:foregroundMark x1="96957" y1="58520" x2="75740" y2="61120"/>
                        <a14:foregroundMark x1="75740" y1="61120" x2="72232" y2="59520"/>
                        <a14:foregroundMark x1="72232" y1="59520" x2="70668" y2="56352"/>
                        <a14:foregroundMark x1="70668" y1="56352" x2="73246" y2="10804"/>
                        <a14:foregroundMark x1="73246" y1="10804" x2="75486" y2="7703"/>
                        <a14:foregroundMark x1="75486" y1="7703" x2="90448" y2="7469"/>
                        <a14:foregroundMark x1="90448" y1="7469" x2="93829" y2="8169"/>
                        <a14:foregroundMark x1="93829" y1="8169" x2="95731" y2="10670"/>
                        <a14:foregroundMark x1="95731" y1="10670" x2="96112" y2="18273"/>
                        <a14:foregroundMark x1="96112" y1="18273" x2="96069" y2="26509"/>
                        <a14:foregroundMark x1="96069" y1="26509" x2="96196" y2="36412"/>
                        <a14:foregroundMark x1="96196" y1="36412" x2="96196" y2="39313"/>
                        <a14:foregroundMark x1="96196" y1="39313" x2="96238" y2="42681"/>
                        <a14:foregroundMark x1="96238" y1="42681" x2="95562" y2="53051"/>
                        <a14:foregroundMark x1="95562" y1="53051" x2="96112" y2="58886"/>
                        <a14:foregroundMark x1="96112" y1="58886" x2="96112" y2="58920"/>
                        <a14:foregroundMark x1="92181" y1="6536" x2="74218" y2="6202"/>
                        <a14:foregroundMark x1="74218" y1="6202" x2="72781" y2="9336"/>
                        <a14:foregroundMark x1="72781" y1="9336" x2="70456" y2="22341"/>
                        <a14:foregroundMark x1="70456" y1="22341" x2="71133" y2="28243"/>
                        <a14:foregroundMark x1="71133" y1="28243" x2="70330" y2="47482"/>
                        <a14:foregroundMark x1="70330" y1="47482" x2="70626" y2="50350"/>
                        <a14:foregroundMark x1="70626" y1="50350" x2="70583" y2="54652"/>
                        <a14:foregroundMark x1="70583" y1="54652" x2="70626" y2="57953"/>
                        <a14:foregroundMark x1="70626" y1="57953" x2="72020" y2="58353"/>
                        <a14:foregroundMark x1="93153" y1="7202" x2="85461" y2="6102"/>
                        <a14:foregroundMark x1="85461" y1="6102" x2="74176" y2="6435"/>
                        <a14:foregroundMark x1="74091" y1="6035" x2="70372" y2="5902"/>
                        <a14:foregroundMark x1="70372" y1="5902" x2="72908" y2="6102"/>
                        <a14:foregroundMark x1="97295" y1="14772" x2="97464" y2="8936"/>
                        <a14:foregroundMark x1="97464" y1="8936" x2="96534" y2="6302"/>
                        <a14:foregroundMark x1="96534" y1="6302" x2="95055" y2="6102"/>
                        <a14:foregroundMark x1="98648" y1="7503" x2="98986" y2="16872"/>
                        <a14:foregroundMark x1="98986" y1="16872" x2="97929" y2="17639"/>
                        <a14:foregroundMark x1="97506" y1="14972" x2="98140" y2="14638"/>
                        <a14:foregroundMark x1="98225" y1="30777" x2="97718" y2="41781"/>
                        <a14:foregroundMark x1="97718" y1="41781" x2="97041" y2="38913"/>
                        <a14:foregroundMark x1="97041" y1="38913" x2="97675" y2="45482"/>
                        <a14:foregroundMark x1="97675" y1="45482" x2="96915" y2="54618"/>
                        <a14:foregroundMark x1="96915" y1="54618" x2="89053" y2="54151"/>
                        <a14:foregroundMark x1="89053" y1="54151" x2="80854" y2="56285"/>
                        <a14:foregroundMark x1="80854" y1="56285" x2="85672" y2="56619"/>
                        <a14:foregroundMark x1="85672" y1="56619" x2="89138" y2="55452"/>
                        <a14:foregroundMark x1="89138" y1="55452" x2="90490" y2="51817"/>
                        <a14:foregroundMark x1="90490" y1="51817" x2="87954" y2="48483"/>
                        <a14:foregroundMark x1="87954" y1="48483" x2="81615" y2="45749"/>
                        <a14:foregroundMark x1="81615" y1="45749" x2="84108" y2="47916"/>
                        <a14:foregroundMark x1="84108" y1="47916" x2="88377" y2="46582"/>
                        <a14:foregroundMark x1="88377" y1="46582" x2="90025" y2="43314"/>
                        <a14:foregroundMark x1="90025" y1="43314" x2="88800" y2="40313"/>
                        <a14:foregroundMark x1="88800" y1="40313" x2="82544" y2="38446"/>
                        <a14:foregroundMark x1="82544" y1="38446" x2="77473" y2="38146"/>
                        <a14:foregroundMark x1="77473" y1="38146" x2="81234" y2="37379"/>
                        <a14:foregroundMark x1="81234" y1="37379" x2="81319" y2="32644"/>
                        <a14:foregroundMark x1="81319" y1="32644" x2="78276" y2="29343"/>
                        <a14:foregroundMark x1="78276" y1="29343" x2="74725" y2="28843"/>
                        <a14:foregroundMark x1="74725" y1="28843" x2="78614" y2="27876"/>
                        <a14:foregroundMark x1="78614" y1="27876" x2="80854" y2="23641"/>
                        <a14:foregroundMark x1="80854" y1="23641" x2="80981" y2="20574"/>
                        <a14:foregroundMark x1="80981" y1="20574" x2="78402" y2="17573"/>
                        <a14:foregroundMark x1="78402" y1="17573" x2="75444" y2="20874"/>
                        <a14:foregroundMark x1="75444" y1="20874" x2="82291" y2="24341"/>
                        <a14:foregroundMark x1="82291" y1="24341" x2="88292" y2="22474"/>
                        <a14:foregroundMark x1="88292" y1="22474" x2="87405" y2="16672"/>
                        <a14:foregroundMark x1="87405" y1="16672" x2="79079" y2="14005"/>
                        <a14:foregroundMark x1="79079" y1="14005" x2="76247" y2="16072"/>
                        <a14:foregroundMark x1="76247" y1="16072" x2="80896" y2="18706"/>
                        <a14:foregroundMark x1="80896" y1="18706" x2="87236" y2="17306"/>
                        <a14:foregroundMark x1="87236" y1="17306" x2="88419" y2="14138"/>
                        <a14:foregroundMark x1="88419" y1="14138" x2="80642" y2="15172"/>
                        <a14:foregroundMark x1="80642" y1="15172" x2="74894" y2="23008"/>
                        <a14:foregroundMark x1="74894" y1="23008" x2="79121" y2="28576"/>
                        <a14:foregroundMark x1="79121" y1="28576" x2="85714" y2="26742"/>
                        <a14:foregroundMark x1="85714" y1="26742" x2="87109" y2="21774"/>
                        <a14:foregroundMark x1="87109" y1="21774" x2="80389" y2="22908"/>
                        <a14:foregroundMark x1="80389" y1="22908" x2="80389" y2="22908"/>
                        <a14:foregroundMark x1="98648" y1="37112" x2="98943" y2="44248"/>
                        <a14:foregroundMark x1="98943" y1="44248" x2="98140" y2="58653"/>
                        <a14:foregroundMark x1="76205" y1="6435" x2="72570" y2="5835"/>
                        <a14:foregroundMark x1="72570" y1="5835" x2="68977" y2="6469"/>
                        <a14:foregroundMark x1="68977" y1="6469" x2="68893" y2="9303"/>
                        <a14:foregroundMark x1="68893" y1="9303" x2="69611" y2="11270"/>
                        <a14:foregroundMark x1="75317" y1="6002" x2="75021" y2="5702"/>
                        <a14:foregroundMark x1="98859" y1="51917" x2="99070" y2="57953"/>
                        <a14:foregroundMark x1="99070" y1="57953" x2="98774" y2="60720"/>
                        <a14:foregroundMark x1="98774" y1="60720" x2="96281" y2="66589"/>
                        <a14:foregroundMark x1="96281" y1="66589" x2="93407" y2="69390"/>
                        <a14:foregroundMark x1="93407" y1="69390" x2="84531" y2="73158"/>
                        <a14:foregroundMark x1="84531" y1="73158" x2="69400" y2="74125"/>
                        <a14:foregroundMark x1="69400" y1="74125" x2="65680" y2="73791"/>
                        <a14:foregroundMark x1="65680" y1="73791" x2="62299" y2="72091"/>
                        <a14:foregroundMark x1="62299" y1="72091" x2="54903" y2="64622"/>
                        <a14:foregroundMark x1="54903" y1="64622" x2="51522" y2="55152"/>
                        <a14:foregroundMark x1="51522" y1="55152" x2="51733" y2="40180"/>
                        <a14:foregroundMark x1="51733" y1="40180" x2="56044" y2="32377"/>
                        <a14:foregroundMark x1="56044" y1="32377" x2="59341" y2="30143"/>
                        <a14:foregroundMark x1="59341" y1="30143" x2="68893" y2="28843"/>
                        <a14:foregroundMark x1="68893" y1="28843" x2="72992" y2="32778"/>
                        <a14:foregroundMark x1="72992" y1="32778" x2="74007" y2="36912"/>
                        <a14:foregroundMark x1="74007" y1="36912" x2="74007" y2="40180"/>
                        <a14:foregroundMark x1="74007" y1="40180" x2="69949" y2="41781"/>
                        <a14:foregroundMark x1="69949" y1="41781" x2="65469" y2="40480"/>
                        <a14:foregroundMark x1="65469" y1="40480" x2="61750" y2="37846"/>
                        <a14:foregroundMark x1="61750" y1="37846" x2="56128" y2="30210"/>
                        <a14:foregroundMark x1="56128" y1="30210" x2="52874" y2="29043"/>
                        <a14:foregroundMark x1="52874" y1="29043" x2="55495" y2="30944"/>
                        <a14:foregroundMark x1="55495" y1="30944" x2="59214" y2="32044"/>
                        <a14:foregroundMark x1="59214" y1="32044" x2="63483" y2="32311"/>
                        <a14:foregroundMark x1="63483" y1="32311" x2="68301" y2="27776"/>
                        <a14:foregroundMark x1="68301" y1="27776" x2="68259" y2="22541"/>
                        <a14:foregroundMark x1="68259" y1="22541" x2="65258" y2="17239"/>
                        <a14:foregroundMark x1="65258" y1="17239" x2="60862" y2="14405"/>
                        <a14:foregroundMark x1="60862" y1="14405" x2="55959" y2="13905"/>
                        <a14:foregroundMark x1="55959" y1="13905" x2="52409" y2="18339"/>
                        <a14:foregroundMark x1="52409" y1="18339" x2="55241" y2="25509"/>
                        <a14:foregroundMark x1="55241" y1="25509" x2="57904" y2="27743"/>
                        <a14:foregroundMark x1="57904" y1="27743" x2="61496" y2="28309"/>
                        <a14:foregroundMark x1="61496" y1="28309" x2="66188" y2="26642"/>
                        <a14:foregroundMark x1="66188" y1="26642" x2="64835" y2="21507"/>
                        <a14:foregroundMark x1="64835" y1="21507" x2="59975" y2="20273"/>
                        <a14:foregroundMark x1="59975" y1="20273" x2="52663" y2="21007"/>
                        <a14:foregroundMark x1="52663" y1="21007" x2="47929" y2="23775"/>
                        <a14:foregroundMark x1="47929" y1="23775" x2="46365" y2="28209"/>
                        <a14:foregroundMark x1="46365" y1="28209" x2="47887" y2="34045"/>
                        <a14:foregroundMark x1="47887" y1="34045" x2="53001" y2="40714"/>
                        <a14:foregroundMark x1="53001" y1="40714" x2="58157" y2="43314"/>
                        <a14:foregroundMark x1="58157" y1="43314" x2="62849" y2="42814"/>
                        <a14:foregroundMark x1="62849" y1="42814" x2="65850" y2="40347"/>
                        <a14:foregroundMark x1="65850" y1="40347" x2="66822" y2="36112"/>
                        <a14:foregroundMark x1="66822" y1="36112" x2="65385" y2="33044"/>
                        <a14:foregroundMark x1="65385" y1="33044" x2="60735" y2="31677"/>
                        <a14:foregroundMark x1="60735" y1="31677" x2="52874" y2="32311"/>
                        <a14:foregroundMark x1="52874" y1="32311" x2="47380" y2="35545"/>
                        <a14:foregroundMark x1="47380" y1="35545" x2="47380" y2="39246"/>
                        <a14:foregroundMark x1="47380" y1="39246" x2="50465" y2="43248"/>
                        <a14:foregroundMark x1="50465" y1="43248" x2="54734" y2="45649"/>
                        <a14:foregroundMark x1="54734" y1="45649" x2="58326" y2="45815"/>
                        <a14:foregroundMark x1="58326" y1="45815" x2="60101" y2="45048"/>
                        <a14:foregroundMark x1="79670" y1="5669" x2="47760" y2="6469"/>
                        <a14:foregroundMark x1="47760" y1="6469" x2="43787" y2="7869"/>
                        <a14:foregroundMark x1="43787" y1="7869" x2="41843" y2="17539"/>
                        <a14:foregroundMark x1="41843" y1="17539" x2="43322" y2="33978"/>
                        <a14:foregroundMark x1="43322" y1="33978" x2="42604" y2="53585"/>
                        <a14:foregroundMark x1="42604" y1="53585" x2="45309" y2="72791"/>
                        <a14:foregroundMark x1="45309" y1="72791" x2="48605" y2="74892"/>
                        <a14:foregroundMark x1="48605" y1="74892" x2="69992" y2="75025"/>
                        <a14:foregroundMark x1="69992" y1="75025" x2="89138" y2="69990"/>
                        <a14:foregroundMark x1="89138" y1="69990" x2="92519" y2="67889"/>
                        <a14:foregroundMark x1="92519" y1="67889" x2="91082" y2="64955"/>
                        <a14:foregroundMark x1="91082" y1="64955" x2="79417" y2="61454"/>
                        <a14:foregroundMark x1="79417" y1="61454" x2="46069" y2="60620"/>
                        <a14:foregroundMark x1="46069" y1="60620" x2="56044" y2="59687"/>
                        <a14:foregroundMark x1="56044" y1="59687" x2="69992" y2="62688"/>
                        <a14:foregroundMark x1="69992" y1="62688" x2="83009" y2="70223"/>
                        <a14:foregroundMark x1="83009" y1="70223" x2="47760" y2="69056"/>
                        <a14:foregroundMark x1="47760" y1="69056" x2="83559" y2="69256"/>
                        <a14:foregroundMark x1="83559" y1="69256" x2="41082" y2="58219"/>
                        <a14:foregroundMark x1="41082" y1="58219" x2="68893" y2="56586"/>
                        <a14:foregroundMark x1="68893" y1="56586" x2="47718" y2="51984"/>
                        <a14:foregroundMark x1="47718" y1="51984" x2="63779" y2="53284"/>
                        <a14:foregroundMark x1="63779" y1="53284" x2="43872" y2="42948"/>
                        <a14:foregroundMark x1="43872" y1="42948" x2="52536" y2="42214"/>
                        <a14:foregroundMark x1="52536" y1="42214" x2="55917" y2="40680"/>
                        <a14:foregroundMark x1="55917" y1="40680" x2="39899" y2="33511"/>
                        <a14:foregroundMark x1="39899" y1="33511" x2="52959" y2="32311"/>
                        <a14:foregroundMark x1="52959" y1="32311" x2="52113" y2="29343"/>
                        <a14:foregroundMark x1="52113" y1="29343" x2="48140" y2="27309"/>
                        <a14:foregroundMark x1="48140" y1="27309" x2="60101" y2="27309"/>
                        <a14:foregroundMark x1="60101" y1="27309" x2="56551" y2="23575"/>
                        <a14:foregroundMark x1="56551" y1="23575" x2="47887" y2="18439"/>
                        <a14:foregroundMark x1="47887" y1="18439" x2="62849" y2="15438"/>
                        <a14:foregroundMark x1="62849" y1="15438" x2="48986" y2="12137"/>
                        <a14:foregroundMark x1="48986" y1="12137" x2="59087" y2="9770"/>
                        <a14:foregroundMark x1="59087" y1="9770" x2="52409" y2="8970"/>
                        <a14:foregroundMark x1="52409" y1="8970" x2="51817" y2="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94" t="3513" b="40719"/>
          <a:stretch/>
        </p:blipFill>
        <p:spPr>
          <a:xfrm rot="16200000">
            <a:off x="15391412" y="-6628412"/>
            <a:ext cx="4038600" cy="96754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0DF57DEC-07C1-473D-AA0D-832A75151BE5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4. ROM – Read Only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05A1F-8F56-40E5-8AE7-EDF3FA803795}"/>
              </a:ext>
            </a:extLst>
          </p:cNvPr>
          <p:cNvSpPr txBox="1"/>
          <p:nvPr/>
        </p:nvSpPr>
        <p:spPr>
          <a:xfrm>
            <a:off x="6135193" y="2890391"/>
            <a:ext cx="5779850" cy="1077218"/>
          </a:xfrm>
          <a:prstGeom prst="rect">
            <a:avLst/>
          </a:prstGeom>
          <a:solidFill>
            <a:srgbClr val="F55D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modern computer usually has 1 MB of ROM memory</a:t>
            </a:r>
            <a:endParaRPr lang="en-US" sz="3200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EAF4460-95C7-44C8-903E-0A7C3E1F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7957"/>
            <a:ext cx="613519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0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505CEC70-82AD-4CAB-9091-3473EF7BF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3" y="243038"/>
            <a:ext cx="10513194" cy="622704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199985B-F668-449C-A8AC-550C2651F651}"/>
              </a:ext>
            </a:extLst>
          </p:cNvPr>
          <p:cNvSpPr/>
          <p:nvPr/>
        </p:nvSpPr>
        <p:spPr>
          <a:xfrm rot="7876802">
            <a:off x="4413607" y="4100704"/>
            <a:ext cx="2773829" cy="834386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F3746-828B-47E1-8F23-F3E0DF09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989"/>
          <a:stretch/>
        </p:blipFill>
        <p:spPr>
          <a:xfrm>
            <a:off x="0" y="0"/>
            <a:ext cx="853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F2852-9FD6-4D15-8DA6-07BE80C5A0B0}"/>
              </a:ext>
            </a:extLst>
          </p:cNvPr>
          <p:cNvSpPr txBox="1"/>
          <p:nvPr/>
        </p:nvSpPr>
        <p:spPr>
          <a:xfrm>
            <a:off x="8839200" y="51057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from a 2000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20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5E15B4-9691-4395-ACD4-8836E439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220200" cy="5124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D2144-6DFC-478B-99E2-AE2D697AB60F}"/>
              </a:ext>
            </a:extLst>
          </p:cNvPr>
          <p:cNvSpPr txBox="1"/>
          <p:nvPr/>
        </p:nvSpPr>
        <p:spPr>
          <a:xfrm>
            <a:off x="4343400" y="57912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82A2"/>
                </a:solidFill>
              </a:rPr>
              <a:t>BIOS of a modern computer</a:t>
            </a:r>
            <a:endParaRPr lang="en-US" sz="3200" b="1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3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5" t="52995"/>
          <a:stretch/>
        </p:blipFill>
        <p:spPr>
          <a:xfrm rot="16200000">
            <a:off x="4883519" y="-2920482"/>
            <a:ext cx="2813006" cy="113971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D582BC19-AAD1-41B0-AEBA-B92CCCF147F8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Secondary memory includes all persistent storage devices that can be connected to a computer.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Hard disk drive</a:t>
            </a: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(HDD)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Solid state drive.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USB flash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i="1" dirty="0">
                <a:latin typeface="Arial" panose="020B0604020202020204" pitchFamily="34" charset="0"/>
                <a:cs typeface="Arial" panose="020B0604020202020204" pitchFamily="34" charset="0"/>
              </a:rPr>
              <a:t>SD Card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(SD)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C9DBD70-1D42-4075-B3FF-E96A5E8A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83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5. Secondary Memory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Stores pictures, documents, images, text files, video files,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C3B1D3A3-192F-4CB9-972A-8A3CF5B1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311188"/>
            <a:ext cx="1647825" cy="21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9AD36F0-CE4E-455E-A623-0B5A50C9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27" y="4627778"/>
            <a:ext cx="2638678" cy="15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A2AA5-3315-4ACE-8FB1-D36ACD261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22212" y="4950711"/>
            <a:ext cx="2728292" cy="886766"/>
          </a:xfrm>
          <a:prstGeom prst="rect">
            <a:avLst/>
          </a:prstGeom>
        </p:spPr>
      </p:pic>
      <p:pic>
        <p:nvPicPr>
          <p:cNvPr id="19" name="Picture 18" descr="A picture containing disk, electronics&#10;&#10;Description automatically generated">
            <a:extLst>
              <a:ext uri="{FF2B5EF4-FFF2-40B4-BE49-F238E27FC236}">
                <a16:creationId xmlns:a16="http://schemas.microsoft.com/office/drawing/2014/main" id="{4800281A-FF6F-4C6C-86FA-DF11EAA2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22" b="90222" l="6889" r="93556">
                        <a14:foregroundMark x1="93556" y1="33333" x2="92222" y2="34222"/>
                        <a14:foregroundMark x1="12444" y1="62667" x2="7333" y2="66000"/>
                        <a14:foregroundMark x1="53778" y1="90444" x2="64444" y2="83778"/>
                        <a14:foregroundMark x1="64486" y1="18059" x2="82667" y2="28222"/>
                        <a14:foregroundMark x1="82667" y1="28222" x2="82889" y2="28222"/>
                        <a14:backgroundMark x1="46444" y1="7778" x2="52889" y2="10000"/>
                        <a14:backgroundMark x1="52222" y1="10222" x2="50667" y2="11333"/>
                        <a14:backgroundMark x1="53111" y1="12222" x2="65778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9" y="4097367"/>
            <a:ext cx="2379633" cy="23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6" b="42514"/>
          <a:stretch/>
        </p:blipFill>
        <p:spPr>
          <a:xfrm rot="16200000">
            <a:off x="6304326" y="-879567"/>
            <a:ext cx="3879806" cy="7321233"/>
          </a:xfrm>
          <a:prstGeom prst="rect">
            <a:avLst/>
          </a:prstGeom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D8036FF0-6306-4D34-BE1D-37DE15B4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867172"/>
            <a:ext cx="5819775" cy="1743780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2236D5F-AC88-4EE3-A305-587C0593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76" b="41204"/>
          <a:stretch/>
        </p:blipFill>
        <p:spPr>
          <a:xfrm rot="16200000">
            <a:off x="1430316" y="3570309"/>
            <a:ext cx="1781175" cy="4032207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Peripheral Devices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580520-AC8B-4BAA-84EC-647D88E736C2}"/>
              </a:ext>
            </a:extLst>
          </p:cNvPr>
          <p:cNvSpPr txBox="1"/>
          <p:nvPr/>
        </p:nvSpPr>
        <p:spPr>
          <a:xfrm>
            <a:off x="304800" y="1295400"/>
            <a:ext cx="115824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 hardware device that is connected to a computer to transfer information into and out of a computer is considered a </a:t>
            </a:r>
            <a:r>
              <a:rPr lang="es-MX" sz="32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peripheral device.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They are also called I/O devices (input/output).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Mouse and keyboard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Network controller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200" y="5281874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400" y="5281874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600" y="5281874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8700" y="5281874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4500" y="5281874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6100" y="5281874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0300" y="5281874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10800" y="5281873"/>
            <a:ext cx="914401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C0871FC-EAF0-4153-9157-66897807F87B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6. </a:t>
            </a:r>
            <a:r>
              <a:rPr lang="es-MX" dirty="0" err="1"/>
              <a:t>Peripheral</a:t>
            </a:r>
            <a:r>
              <a:rPr lang="es-MX" dirty="0"/>
              <a:t> </a:t>
            </a:r>
            <a:r>
              <a:rPr lang="es-MX" dirty="0" err="1"/>
              <a:t>Devices</a:t>
            </a:r>
            <a:endParaRPr lang="en-US" dirty="0"/>
          </a:p>
        </p:txBody>
      </p:sp>
      <p:pic>
        <p:nvPicPr>
          <p:cNvPr id="8" name="Graphic 7" descr="Cursor">
            <a:extLst>
              <a:ext uri="{FF2B5EF4-FFF2-40B4-BE49-F238E27FC236}">
                <a16:creationId xmlns:a16="http://schemas.microsoft.com/office/drawing/2014/main" id="{6F26EAE9-1A15-48D8-BA11-B73BCB9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022" y="2072945"/>
            <a:ext cx="914400" cy="914400"/>
          </a:xfrm>
          <a:prstGeom prst="rect">
            <a:avLst/>
          </a:prstGeom>
        </p:spPr>
      </p:pic>
      <p:pic>
        <p:nvPicPr>
          <p:cNvPr id="10" name="Graphic 9" descr="Monitor">
            <a:extLst>
              <a:ext uri="{FF2B5EF4-FFF2-40B4-BE49-F238E27FC236}">
                <a16:creationId xmlns:a16="http://schemas.microsoft.com/office/drawing/2014/main" id="{BB5CE284-C754-4086-9AE2-1E40AFBB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235" y="20955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37A2AEC0-4221-4147-A896-112FCD55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9707" y="3333705"/>
            <a:ext cx="914400" cy="914400"/>
          </a:xfrm>
          <a:prstGeom prst="rect">
            <a:avLst/>
          </a:prstGeom>
        </p:spPr>
      </p:pic>
      <p:pic>
        <p:nvPicPr>
          <p:cNvPr id="14" name="Graphic 13" descr="Game controller">
            <a:extLst>
              <a:ext uri="{FF2B5EF4-FFF2-40B4-BE49-F238E27FC236}">
                <a16:creationId xmlns:a16="http://schemas.microsoft.com/office/drawing/2014/main" id="{AECECD4F-19C4-4FF1-B969-AA294C850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672" y="3333705"/>
            <a:ext cx="914400" cy="9144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72C10E49-5968-406F-8EFA-C3F555C331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0507" y="3333705"/>
            <a:ext cx="914400" cy="914400"/>
          </a:xfrm>
          <a:prstGeom prst="rect">
            <a:avLst/>
          </a:prstGeom>
        </p:spPr>
      </p:pic>
      <p:pic>
        <p:nvPicPr>
          <p:cNvPr id="18" name="Graphic 17" descr="Radio microphone">
            <a:extLst>
              <a:ext uri="{FF2B5EF4-FFF2-40B4-BE49-F238E27FC236}">
                <a16:creationId xmlns:a16="http://schemas.microsoft.com/office/drawing/2014/main" id="{B13DC645-DDA3-4218-82FC-B37826DD93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2" y="2072945"/>
            <a:ext cx="914400" cy="914400"/>
          </a:xfrm>
          <a:prstGeom prst="rect">
            <a:avLst/>
          </a:prstGeom>
        </p:spPr>
      </p:pic>
      <p:pic>
        <p:nvPicPr>
          <p:cNvPr id="20" name="Graphic 19" descr="Headphones">
            <a:extLst>
              <a:ext uri="{FF2B5EF4-FFF2-40B4-BE49-F238E27FC236}">
                <a16:creationId xmlns:a16="http://schemas.microsoft.com/office/drawing/2014/main" id="{08DA1891-CB06-423B-B12F-74ED7C9678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4307" y="2072945"/>
            <a:ext cx="914400" cy="914400"/>
          </a:xfrm>
          <a:prstGeom prst="rect">
            <a:avLst/>
          </a:prstGeom>
        </p:spPr>
      </p:pic>
      <p:pic>
        <p:nvPicPr>
          <p:cNvPr id="22" name="Graphic 21" descr="Network diagram">
            <a:extLst>
              <a:ext uri="{FF2B5EF4-FFF2-40B4-BE49-F238E27FC236}">
                <a16:creationId xmlns:a16="http://schemas.microsoft.com/office/drawing/2014/main" id="{E43EADFD-3E0C-48DC-913F-E3AA6233CF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1777" y="4594465"/>
            <a:ext cx="914401" cy="914401"/>
          </a:xfrm>
          <a:prstGeom prst="rect">
            <a:avLst/>
          </a:prstGeom>
        </p:spPr>
      </p:pic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F29C7A15-F32C-430F-9F4E-A390352F8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ECC54-AC54-4593-97C7-C44F36EEC14B}"/>
              </a:ext>
            </a:extLst>
          </p:cNvPr>
          <p:cNvSpPr/>
          <p:nvPr/>
        </p:nvSpPr>
        <p:spPr>
          <a:xfrm>
            <a:off x="671777" y="1252452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92DD2-F32B-4D5B-94F8-F5A77DCFA90D}"/>
              </a:ext>
            </a:extLst>
          </p:cNvPr>
          <p:cNvSpPr/>
          <p:nvPr/>
        </p:nvSpPr>
        <p:spPr>
          <a:xfrm>
            <a:off x="8706000" y="1207268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s-MX" sz="24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n-US" sz="2400" dirty="0"/>
          </a:p>
        </p:txBody>
      </p:sp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9F08DF91-E1C4-4592-AA64-6E734219A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9534" y="3333705"/>
            <a:ext cx="914400" cy="914400"/>
          </a:xfrm>
          <a:prstGeom prst="rect">
            <a:avLst/>
          </a:prstGeom>
        </p:spPr>
      </p:pic>
      <p:pic>
        <p:nvPicPr>
          <p:cNvPr id="19" name="Graphic 18" descr="Network diagram">
            <a:extLst>
              <a:ext uri="{FF2B5EF4-FFF2-40B4-BE49-F238E27FC236}">
                <a16:creationId xmlns:a16="http://schemas.microsoft.com/office/drawing/2014/main" id="{0052EBCB-D399-412B-8D56-9E9B0C0FF2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14307" y="4594465"/>
            <a:ext cx="914401" cy="9144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5061A9E-EB62-4400-8F22-8B26CC046E75}"/>
              </a:ext>
            </a:extLst>
          </p:cNvPr>
          <p:cNvSpPr/>
          <p:nvPr/>
        </p:nvSpPr>
        <p:spPr>
          <a:xfrm>
            <a:off x="3320154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C71D233-62D7-4189-B647-1C59EBD6BF2B}"/>
              </a:ext>
            </a:extLst>
          </p:cNvPr>
          <p:cNvSpPr/>
          <p:nvPr/>
        </p:nvSpPr>
        <p:spPr>
          <a:xfrm>
            <a:off x="3341410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A565C4-6E2C-41B8-A882-ACCD559AF5B7}"/>
              </a:ext>
            </a:extLst>
          </p:cNvPr>
          <p:cNvSpPr/>
          <p:nvPr/>
        </p:nvSpPr>
        <p:spPr>
          <a:xfrm>
            <a:off x="3341410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2FFF-3236-4C5C-ACD9-01C85D8D44A9}"/>
              </a:ext>
            </a:extLst>
          </p:cNvPr>
          <p:cNvSpPr/>
          <p:nvPr/>
        </p:nvSpPr>
        <p:spPr>
          <a:xfrm>
            <a:off x="7966039" y="199583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6F767E-8008-4272-9D87-5A1417F02596}"/>
              </a:ext>
            </a:extLst>
          </p:cNvPr>
          <p:cNvSpPr/>
          <p:nvPr/>
        </p:nvSpPr>
        <p:spPr>
          <a:xfrm>
            <a:off x="7987295" y="3086100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982E44-A72E-4B69-AC7C-1310E778495C}"/>
              </a:ext>
            </a:extLst>
          </p:cNvPr>
          <p:cNvSpPr/>
          <p:nvPr/>
        </p:nvSpPr>
        <p:spPr>
          <a:xfrm>
            <a:off x="7987295" y="4137265"/>
            <a:ext cx="914401" cy="685800"/>
          </a:xfrm>
          <a:prstGeom prst="rightArrow">
            <a:avLst/>
          </a:prstGeom>
          <a:solidFill>
            <a:srgbClr val="F55D3E"/>
          </a:solidFill>
          <a:ln w="57150">
            <a:solidFill>
              <a:srgbClr val="212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EB6D7F-7E55-4586-921F-679CC1956A41}"/>
              </a:ext>
            </a:extLst>
          </p:cNvPr>
          <p:cNvSpPr/>
          <p:nvPr/>
        </p:nvSpPr>
        <p:spPr>
          <a:xfrm>
            <a:off x="435000" y="4541353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170FD8-1D68-4908-8239-CDEF1818CF3B}"/>
              </a:ext>
            </a:extLst>
          </p:cNvPr>
          <p:cNvSpPr/>
          <p:nvPr/>
        </p:nvSpPr>
        <p:spPr>
          <a:xfrm>
            <a:off x="1556638" y="334678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72D34F-79F1-487F-91F0-6997B3E21230}"/>
              </a:ext>
            </a:extLst>
          </p:cNvPr>
          <p:cNvSpPr/>
          <p:nvPr/>
        </p:nvSpPr>
        <p:spPr>
          <a:xfrm>
            <a:off x="8912708" y="4567908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8E35E-4495-4269-BB53-35915F9C2FC6}"/>
              </a:ext>
            </a:extLst>
          </p:cNvPr>
          <p:cNvSpPr/>
          <p:nvPr/>
        </p:nvSpPr>
        <p:spPr>
          <a:xfrm>
            <a:off x="10330129" y="3319991"/>
            <a:ext cx="1292199" cy="967513"/>
          </a:xfrm>
          <a:prstGeom prst="ellipse">
            <a:avLst/>
          </a:prstGeom>
          <a:noFill/>
          <a:ln w="571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29CD1-9DAE-438A-8050-23FF211B865E}"/>
              </a:ext>
            </a:extLst>
          </p:cNvPr>
          <p:cNvGrpSpPr/>
          <p:nvPr/>
        </p:nvGrpSpPr>
        <p:grpSpPr>
          <a:xfrm>
            <a:off x="1013431" y="5766094"/>
            <a:ext cx="10110219" cy="914400"/>
            <a:chOff x="329182" y="5501175"/>
            <a:chExt cx="10110219" cy="9144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54B7A-6045-477D-8CCD-2B8B68841676}"/>
                </a:ext>
              </a:extLst>
            </p:cNvPr>
            <p:cNvSpPr/>
            <p:nvPr/>
          </p:nvSpPr>
          <p:spPr>
            <a:xfrm>
              <a:off x="1371600" y="5665988"/>
              <a:ext cx="9067801" cy="461665"/>
            </a:xfrm>
            <a:prstGeom prst="rect">
              <a:avLst/>
            </a:prstGeom>
            <a:solidFill>
              <a:srgbClr val="FEFCFB"/>
            </a:solidFill>
            <a:effectLst>
              <a:innerShdw blurRad="152400" dist="76200" dir="2700000">
                <a:srgbClr val="9C7CA5">
                  <a:alpha val="50000"/>
                </a:srgbClr>
              </a:innerShdw>
            </a:effectLst>
          </p:spPr>
          <p:txBody>
            <a:bodyPr wrap="square">
              <a:spAutoFit/>
            </a:bodyPr>
            <a:lstStyle/>
            <a:p>
              <a:r>
                <a:rPr lang="es-MX" sz="2400" b="1" dirty="0">
                  <a:solidFill>
                    <a:srgbClr val="F55D3E"/>
                  </a:solidFill>
                </a:rPr>
                <a:t>Some devices work as both input / output</a:t>
              </a:r>
              <a:endParaRPr lang="en-US" sz="2400" b="1" dirty="0">
                <a:solidFill>
                  <a:srgbClr val="F55D3E"/>
                </a:solidFill>
              </a:endParaRPr>
            </a:p>
          </p:txBody>
        </p:sp>
        <p:pic>
          <p:nvPicPr>
            <p:cNvPr id="33" name="Graphic 32" descr="Warning">
              <a:extLst>
                <a:ext uri="{FF2B5EF4-FFF2-40B4-BE49-F238E27FC236}">
                  <a16:creationId xmlns:a16="http://schemas.microsoft.com/office/drawing/2014/main" id="{B5F48812-8918-4FD4-AF97-8BBA4A45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182" y="55011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FAF4-8C82-4FF3-B7DC-C2FC77005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0498" y="-812704"/>
            <a:ext cx="6692812" cy="84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Neumann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1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69900"/>
            <a:ext cx="59182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62000"/>
            <a:ext cx="5918200" cy="5918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7353301" y="39624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E61067-D3B6-AEF5-82C4-DC41765FBE6E}"/>
              </a:ext>
            </a:extLst>
          </p:cNvPr>
          <p:cNvSpPr txBox="1"/>
          <p:nvPr/>
        </p:nvSpPr>
        <p:spPr>
          <a:xfrm>
            <a:off x="304799" y="1295400"/>
            <a:ext cx="6629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and in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Interprets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Keeps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clockrate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metronome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!)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23774AD-097E-3813-CEA3-97A982A1743D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Control </a:t>
            </a:r>
            <a:r>
              <a:rPr lang="es-MX" dirty="0" err="1"/>
              <a:t>Unit</a:t>
            </a:r>
            <a:endParaRPr lang="en-US" dirty="0"/>
          </a:p>
        </p:txBody>
      </p:sp>
      <p:pic>
        <p:nvPicPr>
          <p:cNvPr id="5" name="Graphic 4" descr="Metronome with solid fill">
            <a:extLst>
              <a:ext uri="{FF2B5EF4-FFF2-40B4-BE49-F238E27FC236}">
                <a16:creationId xmlns:a16="http://schemas.microsoft.com/office/drawing/2014/main" id="{9AEBBD5F-1990-6C97-8BE5-F105E3986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600" y="43434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2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62000"/>
            <a:ext cx="5918200" cy="5918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7353301" y="39624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CD4859-BFFA-2CA6-AE7D-001AABB5F0D1}"/>
              </a:ext>
            </a:extLst>
          </p:cNvPr>
          <p:cNvGrpSpPr/>
          <p:nvPr/>
        </p:nvGrpSpPr>
        <p:grpSpPr>
          <a:xfrm>
            <a:off x="9752975" y="3962400"/>
            <a:ext cx="1904999" cy="1929151"/>
            <a:chOff x="37478" y="3581400"/>
            <a:chExt cx="1904999" cy="1929151"/>
          </a:xfrm>
          <a:solidFill>
            <a:srgbClr val="FFDBA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56DCC-EACE-6D85-768E-D54EA9EE3CA9}"/>
                </a:ext>
              </a:extLst>
            </p:cNvPr>
            <p:cNvSpPr/>
            <p:nvPr/>
          </p:nvSpPr>
          <p:spPr>
            <a:xfrm>
              <a:off x="37478" y="3581400"/>
              <a:ext cx="1904999" cy="1929151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ALU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Graphic 21" descr="Calculator with solid fill">
              <a:extLst>
                <a:ext uri="{FF2B5EF4-FFF2-40B4-BE49-F238E27FC236}">
                  <a16:creationId xmlns:a16="http://schemas.microsoft.com/office/drawing/2014/main" id="{5D1AA275-D7AD-AFFA-DEB5-7EBC2852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8922" y="3962400"/>
              <a:ext cx="1294155" cy="1294155"/>
            </a:xfrm>
            <a:prstGeom prst="rect">
              <a:avLst/>
            </a:prstGeom>
          </p:spPr>
        </p:pic>
      </p:grpSp>
      <p:sp>
        <p:nvSpPr>
          <p:cNvPr id="2" name="Title 7">
            <a:extLst>
              <a:ext uri="{FF2B5EF4-FFF2-40B4-BE49-F238E27FC236}">
                <a16:creationId xmlns:a16="http://schemas.microsoft.com/office/drawing/2014/main" id="{4669AED0-48C7-C0D5-717F-EE03374E80B9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ALU – </a:t>
            </a:r>
            <a:r>
              <a:rPr lang="es-MX" dirty="0" err="1"/>
              <a:t>Arithmetic</a:t>
            </a:r>
            <a:r>
              <a:rPr lang="es-MX" dirty="0"/>
              <a:t> </a:t>
            </a:r>
            <a:r>
              <a:rPr lang="es-MX" dirty="0" err="1"/>
              <a:t>Logical</a:t>
            </a:r>
            <a:r>
              <a:rPr lang="es-MX" dirty="0"/>
              <a:t> </a:t>
            </a:r>
            <a:r>
              <a:rPr lang="es-MX" dirty="0" err="1"/>
              <a:t>Unit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EF2CA-FC8B-A0E9-4EF8-160D42CBF9DA}"/>
              </a:ext>
            </a:extLst>
          </p:cNvPr>
          <p:cNvSpPr txBox="1"/>
          <p:nvPr/>
        </p:nvSpPr>
        <p:spPr>
          <a:xfrm>
            <a:off x="304799" y="1295400"/>
            <a:ext cx="6400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performs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ANDs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ORs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NOTs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Executes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Executes </a:t>
            </a:r>
            <a:r>
              <a:rPr lang="en-US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operations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such as additions, subtractions,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7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62000"/>
            <a:ext cx="5918200" cy="5918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53F914-EC81-6FED-D316-8BD0B0453F44}"/>
              </a:ext>
            </a:extLst>
          </p:cNvPr>
          <p:cNvGrpSpPr/>
          <p:nvPr/>
        </p:nvGrpSpPr>
        <p:grpSpPr>
          <a:xfrm>
            <a:off x="9906000" y="1600200"/>
            <a:ext cx="1828800" cy="1066800"/>
            <a:chOff x="76200" y="1282702"/>
            <a:chExt cx="1905000" cy="1066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118CF5-CC67-AF2A-456D-C158A46031D1}"/>
                </a:ext>
              </a:extLst>
            </p:cNvPr>
            <p:cNvSpPr/>
            <p:nvPr/>
          </p:nvSpPr>
          <p:spPr>
            <a:xfrm>
              <a:off x="76200" y="1282702"/>
              <a:ext cx="1905000" cy="1066800"/>
            </a:xfrm>
            <a:prstGeom prst="rect">
              <a:avLst/>
            </a:prstGeom>
            <a:solidFill>
              <a:srgbClr val="99D5CA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Cach</a:t>
              </a:r>
              <a:r>
                <a:rPr lang="es-MX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Graphic 4" descr="Lightning bolt with solid fill">
              <a:extLst>
                <a:ext uri="{FF2B5EF4-FFF2-40B4-BE49-F238E27FC236}">
                  <a16:creationId xmlns:a16="http://schemas.microsoft.com/office/drawing/2014/main" id="{3A279A0F-6E02-519E-F87A-7F1C7D17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" y="1588751"/>
              <a:ext cx="914400" cy="7320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7353301" y="39624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CD4859-BFFA-2CA6-AE7D-001AABB5F0D1}"/>
              </a:ext>
            </a:extLst>
          </p:cNvPr>
          <p:cNvGrpSpPr/>
          <p:nvPr/>
        </p:nvGrpSpPr>
        <p:grpSpPr>
          <a:xfrm>
            <a:off x="9752975" y="3962400"/>
            <a:ext cx="1904999" cy="1929151"/>
            <a:chOff x="37478" y="3581400"/>
            <a:chExt cx="1904999" cy="1929151"/>
          </a:xfrm>
          <a:solidFill>
            <a:srgbClr val="FFDBA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56DCC-EACE-6D85-768E-D54EA9EE3CA9}"/>
                </a:ext>
              </a:extLst>
            </p:cNvPr>
            <p:cNvSpPr/>
            <p:nvPr/>
          </p:nvSpPr>
          <p:spPr>
            <a:xfrm>
              <a:off x="37478" y="3581400"/>
              <a:ext cx="1904999" cy="1929151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ALU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Graphic 21" descr="Calculator with solid fill">
              <a:extLst>
                <a:ext uri="{FF2B5EF4-FFF2-40B4-BE49-F238E27FC236}">
                  <a16:creationId xmlns:a16="http://schemas.microsoft.com/office/drawing/2014/main" id="{5D1AA275-D7AD-AFFA-DEB5-7EBC2852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22" y="3962400"/>
              <a:ext cx="1294155" cy="1294155"/>
            </a:xfrm>
            <a:prstGeom prst="rect">
              <a:avLst/>
            </a:prstGeom>
          </p:spPr>
        </p:pic>
      </p:grpSp>
      <p:sp>
        <p:nvSpPr>
          <p:cNvPr id="2" name="Title 7">
            <a:extLst>
              <a:ext uri="{FF2B5EF4-FFF2-40B4-BE49-F238E27FC236}">
                <a16:creationId xmlns:a16="http://schemas.microsoft.com/office/drawing/2014/main" id="{4669AED0-48C7-C0D5-717F-EE03374E80B9}"/>
              </a:ext>
            </a:extLst>
          </p:cNvPr>
          <p:cNvSpPr txBox="1">
            <a:spLocks/>
          </p:cNvSpPr>
          <p:nvPr/>
        </p:nvSpPr>
        <p:spPr>
          <a:xfrm>
            <a:off x="304800" y="228600"/>
            <a:ext cx="11582399" cy="6857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Cache </a:t>
            </a:r>
            <a:r>
              <a:rPr lang="es-MX" dirty="0" err="1"/>
              <a:t>memory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4C545-34E5-010B-835B-A7AF51234043}"/>
              </a:ext>
            </a:extLst>
          </p:cNvPr>
          <p:cNvSpPr txBox="1"/>
          <p:nvPr/>
        </p:nvSpPr>
        <p:spPr>
          <a:xfrm>
            <a:off x="304800" y="1295400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Cache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</a:t>
            </a:r>
            <a:r>
              <a:rPr lang="es-MX" sz="28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frequently</a:t>
            </a:r>
            <a:r>
              <a:rPr lang="es-MX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accessed</a:t>
            </a:r>
            <a:r>
              <a:rPr lang="es-MX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es-MX" sz="28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Cache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has a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RAM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2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17B29-C297-4E95-B065-AD4C8F57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14300" y="228600"/>
            <a:ext cx="11963400" cy="60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260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F292E968-9A53-4671-9F2A-A9E02EE56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33400"/>
            <a:ext cx="5918200" cy="5918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53F914-EC81-6FED-D316-8BD0B0453F44}"/>
              </a:ext>
            </a:extLst>
          </p:cNvPr>
          <p:cNvGrpSpPr/>
          <p:nvPr/>
        </p:nvGrpSpPr>
        <p:grpSpPr>
          <a:xfrm>
            <a:off x="5029200" y="1371600"/>
            <a:ext cx="1828800" cy="1066800"/>
            <a:chOff x="76200" y="1282702"/>
            <a:chExt cx="1905000" cy="1066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118CF5-CC67-AF2A-456D-C158A46031D1}"/>
                </a:ext>
              </a:extLst>
            </p:cNvPr>
            <p:cNvSpPr/>
            <p:nvPr/>
          </p:nvSpPr>
          <p:spPr>
            <a:xfrm>
              <a:off x="76200" y="1282702"/>
              <a:ext cx="1905000" cy="1066800"/>
            </a:xfrm>
            <a:prstGeom prst="rect">
              <a:avLst/>
            </a:prstGeom>
            <a:solidFill>
              <a:srgbClr val="99D5CA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Cach</a:t>
              </a:r>
              <a:r>
                <a:rPr lang="es-MX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Graphic 4" descr="Lightning bolt with solid fill">
              <a:extLst>
                <a:ext uri="{FF2B5EF4-FFF2-40B4-BE49-F238E27FC236}">
                  <a16:creationId xmlns:a16="http://schemas.microsoft.com/office/drawing/2014/main" id="{3A279A0F-6E02-519E-F87A-7F1C7D17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" y="1588751"/>
              <a:ext cx="914400" cy="73202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8E2155-F4FD-DDF8-616D-70DDD3EA542E}"/>
              </a:ext>
            </a:extLst>
          </p:cNvPr>
          <p:cNvGrpSpPr/>
          <p:nvPr/>
        </p:nvGrpSpPr>
        <p:grpSpPr>
          <a:xfrm>
            <a:off x="2476501" y="3733800"/>
            <a:ext cx="1904999" cy="1929151"/>
            <a:chOff x="101597" y="3785848"/>
            <a:chExt cx="1904999" cy="19291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E3B57-E502-35AC-EA67-807B87CAEEE5}"/>
                </a:ext>
              </a:extLst>
            </p:cNvPr>
            <p:cNvSpPr/>
            <p:nvPr/>
          </p:nvSpPr>
          <p:spPr>
            <a:xfrm>
              <a:off x="101597" y="3785848"/>
              <a:ext cx="1904999" cy="1929151"/>
            </a:xfrm>
            <a:prstGeom prst="rect">
              <a:avLst/>
            </a:prstGeom>
            <a:solidFill>
              <a:srgbClr val="C1E4F7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Control </a:t>
              </a:r>
              <a:r>
                <a:rPr lang="es-MX" dirty="0" err="1">
                  <a:solidFill>
                    <a:schemeClr val="tx1"/>
                  </a:solidFill>
                </a:rPr>
                <a:t>Unit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30A79C9B-334E-F849-9B1B-0F9D06A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272" y="4267200"/>
              <a:ext cx="1117603" cy="111760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CD4859-BFFA-2CA6-AE7D-001AABB5F0D1}"/>
              </a:ext>
            </a:extLst>
          </p:cNvPr>
          <p:cNvGrpSpPr/>
          <p:nvPr/>
        </p:nvGrpSpPr>
        <p:grpSpPr>
          <a:xfrm>
            <a:off x="4876175" y="3733800"/>
            <a:ext cx="1904999" cy="1929151"/>
            <a:chOff x="37478" y="3581400"/>
            <a:chExt cx="1904999" cy="1929151"/>
          </a:xfrm>
          <a:solidFill>
            <a:srgbClr val="FFDBA9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956DCC-EACE-6D85-768E-D54EA9EE3CA9}"/>
                </a:ext>
              </a:extLst>
            </p:cNvPr>
            <p:cNvSpPr/>
            <p:nvPr/>
          </p:nvSpPr>
          <p:spPr>
            <a:xfrm>
              <a:off x="37478" y="3581400"/>
              <a:ext cx="1904999" cy="1929151"/>
            </a:xfrm>
            <a:prstGeom prst="rect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MX" dirty="0">
                  <a:solidFill>
                    <a:schemeClr val="tx1"/>
                  </a:solidFill>
                </a:rPr>
                <a:t>ALU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Graphic 21" descr="Calculator with solid fill">
              <a:extLst>
                <a:ext uri="{FF2B5EF4-FFF2-40B4-BE49-F238E27FC236}">
                  <a16:creationId xmlns:a16="http://schemas.microsoft.com/office/drawing/2014/main" id="{5D1AA275-D7AD-AFFA-DEB5-7EBC2852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22" y="3962400"/>
              <a:ext cx="1294155" cy="129415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905EF5-0785-BA79-35C6-9E75D983CB37}"/>
              </a:ext>
            </a:extLst>
          </p:cNvPr>
          <p:cNvGrpSpPr/>
          <p:nvPr/>
        </p:nvGrpSpPr>
        <p:grpSpPr>
          <a:xfrm>
            <a:off x="7086600" y="1282701"/>
            <a:ext cx="2971800" cy="4343400"/>
            <a:chOff x="7086600" y="1282701"/>
            <a:chExt cx="2971800" cy="4343400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C8436E5C-D133-4EEA-9DAE-8E618C91D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05" t="12931" r="5374" b="13362"/>
            <a:stretch/>
          </p:blipFill>
          <p:spPr>
            <a:xfrm>
              <a:off x="7086600" y="1282701"/>
              <a:ext cx="2971800" cy="43434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4CC6BE-EDA8-A3F0-2C4A-ADF35D0F312D}"/>
                </a:ext>
              </a:extLst>
            </p:cNvPr>
            <p:cNvSpPr/>
            <p:nvPr/>
          </p:nvSpPr>
          <p:spPr>
            <a:xfrm>
              <a:off x="8229600" y="3124200"/>
              <a:ext cx="1600200" cy="457200"/>
            </a:xfrm>
            <a:prstGeom prst="rect">
              <a:avLst/>
            </a:prstGeom>
            <a:solidFill>
              <a:srgbClr val="FF8F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050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256F-C44C-4C90-9173-CE575C3E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88469"/>
            <a:ext cx="10515600" cy="8810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2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CD01-209E-4813-BE4C-FB366F2D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5CCC0-8590-4242-9859-B9FCF9909AFC}"/>
              </a:ext>
            </a:extLst>
          </p:cNvPr>
          <p:cNvSpPr txBox="1">
            <a:spLocks/>
          </p:cNvSpPr>
          <p:nvPr/>
        </p:nvSpPr>
        <p:spPr>
          <a:xfrm>
            <a:off x="1409700" y="1981200"/>
            <a:ext cx="9944100" cy="2895600"/>
          </a:xfrm>
          <a:prstGeom prst="roundRect">
            <a:avLst/>
          </a:prstGeom>
          <a:solidFill>
            <a:srgbClr val="14151A">
              <a:alpha val="88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700" dirty="0">
                <a:solidFill>
                  <a:srgbClr val="1282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b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i="1" dirty="0" err="1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MX" i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do” </a:t>
            </a:r>
            <a:endParaRPr lang="en-US" i="1" dirty="0">
              <a:solidFill>
                <a:srgbClr val="FEFCF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6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FF7C-34E3-421B-9597-2C8CBE4C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72AF-6D24-466A-9FAF-CF00202B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>
                <a:solidFill>
                  <a:srgbClr val="F55D3E"/>
                </a:solidFill>
              </a:rPr>
              <a:t>Software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a set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instructions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executed</a:t>
            </a:r>
            <a:r>
              <a:rPr lang="es-MX" dirty="0"/>
              <a:t> </a:t>
            </a:r>
            <a:r>
              <a:rPr lang="es-MX" dirty="0" err="1"/>
              <a:t>by</a:t>
            </a:r>
            <a:r>
              <a:rPr lang="es-MX" dirty="0"/>
              <a:t> a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perform</a:t>
            </a:r>
            <a:r>
              <a:rPr lang="es-MX" dirty="0"/>
              <a:t> a </a:t>
            </a:r>
            <a:r>
              <a:rPr lang="es-MX" dirty="0" err="1"/>
              <a:t>result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Software </a:t>
            </a:r>
            <a:r>
              <a:rPr lang="es-MX" dirty="0" err="1"/>
              <a:t>complexity</a:t>
            </a:r>
            <a:r>
              <a:rPr lang="es-MX" dirty="0"/>
              <a:t> can </a:t>
            </a:r>
            <a:r>
              <a:rPr lang="es-MX" dirty="0" err="1"/>
              <a:t>vary</a:t>
            </a:r>
            <a:r>
              <a:rPr lang="es-MX" dirty="0"/>
              <a:t> </a:t>
            </a:r>
            <a:r>
              <a:rPr lang="es-MX" dirty="0" err="1"/>
              <a:t>widely</a:t>
            </a:r>
            <a:r>
              <a:rPr lang="es-MX" dirty="0"/>
              <a:t> – </a:t>
            </a:r>
            <a:r>
              <a:rPr lang="es-MX" dirty="0" err="1"/>
              <a:t>it</a:t>
            </a:r>
            <a:r>
              <a:rPr lang="es-MX" dirty="0"/>
              <a:t> can be a simple </a:t>
            </a:r>
            <a:r>
              <a:rPr lang="es-MX" dirty="0" err="1"/>
              <a:t>math</a:t>
            </a:r>
            <a:r>
              <a:rPr lang="es-MX" dirty="0"/>
              <a:t> </a:t>
            </a:r>
            <a:r>
              <a:rPr lang="es-MX" dirty="0" err="1"/>
              <a:t>calculation</a:t>
            </a:r>
            <a:r>
              <a:rPr lang="es-MX" dirty="0"/>
              <a:t>,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operating</a:t>
            </a:r>
            <a:r>
              <a:rPr lang="es-MX" dirty="0"/>
              <a:t> </a:t>
            </a:r>
            <a:r>
              <a:rPr lang="es-MX" dirty="0" err="1"/>
              <a:t>system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hundreds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thousands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lines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Software can be </a:t>
            </a:r>
            <a:r>
              <a:rPr lang="es-MX" dirty="0" err="1"/>
              <a:t>mainly</a:t>
            </a:r>
            <a:r>
              <a:rPr lang="es-MX" dirty="0"/>
              <a:t> </a:t>
            </a:r>
            <a:r>
              <a:rPr lang="es-MX" dirty="0" err="1"/>
              <a:t>classified</a:t>
            </a:r>
            <a:r>
              <a:rPr lang="es-MX" dirty="0"/>
              <a:t> </a:t>
            </a:r>
            <a:r>
              <a:rPr lang="es-MX" dirty="0" err="1"/>
              <a:t>into</a:t>
            </a:r>
            <a:r>
              <a:rPr lang="es-MX" dirty="0"/>
              <a:t> </a:t>
            </a:r>
            <a:r>
              <a:rPr lang="es-MX" dirty="0" err="1"/>
              <a:t>two</a:t>
            </a:r>
            <a:r>
              <a:rPr lang="es-MX" dirty="0"/>
              <a:t> </a:t>
            </a:r>
            <a:r>
              <a:rPr lang="es-MX" dirty="0" err="1"/>
              <a:t>groups</a:t>
            </a:r>
            <a:r>
              <a:rPr lang="es-MX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 err="1">
                <a:solidFill>
                  <a:srgbClr val="1282A2"/>
                </a:solidFill>
              </a:rPr>
              <a:t>System</a:t>
            </a:r>
            <a:r>
              <a:rPr lang="es-MX" b="1" dirty="0">
                <a:solidFill>
                  <a:srgbClr val="1282A2"/>
                </a:solidFill>
              </a:rPr>
              <a:t> software</a:t>
            </a:r>
          </a:p>
          <a:p>
            <a:pPr marL="514350" indent="-514350">
              <a:buFont typeface="+mj-lt"/>
              <a:buAutoNum type="arabicPeriod"/>
            </a:pPr>
            <a:r>
              <a:rPr lang="es-MX" b="1" dirty="0" err="1">
                <a:solidFill>
                  <a:srgbClr val="1282A2"/>
                </a:solidFill>
              </a:rPr>
              <a:t>Application</a:t>
            </a:r>
            <a:r>
              <a:rPr lang="es-MX" b="1" dirty="0">
                <a:solidFill>
                  <a:srgbClr val="1282A2"/>
                </a:solidFill>
              </a:rPr>
              <a:t> software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2916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 err="1"/>
              <a:t>System</a:t>
            </a:r>
            <a:r>
              <a:rPr lang="es-MX" dirty="0"/>
              <a:t> software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 err="1">
                <a:solidFill>
                  <a:srgbClr val="FEFCFB"/>
                </a:solidFill>
              </a:rPr>
              <a:t>How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many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operating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systems</a:t>
            </a:r>
            <a:r>
              <a:rPr lang="es-MX" sz="3600" dirty="0">
                <a:solidFill>
                  <a:srgbClr val="FEFCFB"/>
                </a:solidFill>
              </a:rPr>
              <a:t> can </a:t>
            </a:r>
            <a:r>
              <a:rPr lang="es-MX" sz="3600" dirty="0" err="1">
                <a:solidFill>
                  <a:srgbClr val="FEFCFB"/>
                </a:solidFill>
              </a:rPr>
              <a:t>you</a:t>
            </a:r>
            <a:r>
              <a:rPr lang="es-MX" sz="3600" dirty="0">
                <a:solidFill>
                  <a:srgbClr val="FEFCFB"/>
                </a:solidFill>
              </a:rPr>
              <a:t> </a:t>
            </a:r>
            <a:r>
              <a:rPr lang="es-MX" sz="3600" dirty="0" err="1">
                <a:solidFill>
                  <a:srgbClr val="FEFCFB"/>
                </a:solidFill>
              </a:rPr>
              <a:t>name</a:t>
            </a:r>
            <a:r>
              <a:rPr lang="es-MX" sz="3600" dirty="0">
                <a:solidFill>
                  <a:srgbClr val="FEFCFB"/>
                </a:solidFill>
              </a:rPr>
              <a:t>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9458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1AD228-1825-4B32-A714-FE98582A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4" y="3581400"/>
            <a:ext cx="2895600" cy="2895600"/>
          </a:xfrm>
          <a:prstGeom prst="rect">
            <a:avLst/>
          </a:prstGeom>
        </p:spPr>
      </p:pic>
      <p:pic>
        <p:nvPicPr>
          <p:cNvPr id="5" name="Picture 4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1504C4AD-73DF-4400-9F06-D07E4527D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10" y="152400"/>
            <a:ext cx="2790993" cy="27909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541EBA-4B4F-43F5-9C3D-9387C57A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96" y="533400"/>
            <a:ext cx="3759221" cy="26881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A8FED66-BA97-4613-AE2A-A7DD599D6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0"/>
            <a:ext cx="2641600" cy="26416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994784D-F011-4443-BAAB-164BFF976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0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808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5D3-6E26-401E-BEA0-B8E2F2F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System Software – Operating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4E0-1227-4012-A399-70365467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1981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An operating system is the bundle of programs in charge of administrating and managinig a set of hardware resources</a:t>
            </a:r>
          </a:p>
          <a:p>
            <a:pPr marL="0" indent="0">
              <a:buNone/>
            </a:pPr>
            <a:r>
              <a:rPr lang="es-MX" dirty="0"/>
              <a:t>All operating systems manage four main resources: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6" y="3559634"/>
            <a:ext cx="2453886" cy="2702066"/>
            <a:chOff x="0" y="3559634"/>
            <a:chExt cx="2453886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5715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609600" y="3902021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609600" y="4430147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609600" y="4958273"/>
              <a:ext cx="1844286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609601" y="5486400"/>
              <a:ext cx="1844285" cy="408623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3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Task Manager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F0E3F-805A-4CC4-9F5C-34BBE202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837201"/>
            <a:ext cx="6527418" cy="59438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2EFE416-500B-4043-AD1A-90CDBB93EF54}"/>
              </a:ext>
            </a:extLst>
          </p:cNvPr>
          <p:cNvSpPr/>
          <p:nvPr/>
        </p:nvSpPr>
        <p:spPr>
          <a:xfrm>
            <a:off x="3736477" y="1470212"/>
            <a:ext cx="3045323" cy="486936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Task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C2D2-E093-41EC-9E82-01D30813A374}"/>
              </a:ext>
            </a:extLst>
          </p:cNvPr>
          <p:cNvSpPr txBox="1"/>
          <p:nvPr/>
        </p:nvSpPr>
        <p:spPr>
          <a:xfrm>
            <a:off x="3352800" y="12954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The task manager is in charge of all tasks or processes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in a computer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Balances the CPU load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so that multiple programs can be executed simultaneously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Orders and executes tasks based on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0A99E9CC-D17D-4615-BBC3-7C4DDD657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849" y="4302744"/>
            <a:ext cx="914400" cy="914400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F2C74822-29B5-44F4-BD1A-84819093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3600" y="4302744"/>
            <a:ext cx="914400" cy="914400"/>
          </a:xfrm>
          <a:prstGeom prst="rect">
            <a:avLst/>
          </a:prstGeom>
        </p:spPr>
      </p:pic>
      <p:pic>
        <p:nvPicPr>
          <p:cNvPr id="17" name="Graphic 16" descr="Wi Fi">
            <a:extLst>
              <a:ext uri="{FF2B5EF4-FFF2-40B4-BE49-F238E27FC236}">
                <a16:creationId xmlns:a16="http://schemas.microsoft.com/office/drawing/2014/main" id="{046941CF-2729-4B64-B47A-8AB92B0B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224" y="4302744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838F59-38F2-4138-9B77-4E4EFD8F0FD8}"/>
              </a:ext>
            </a:extLst>
          </p:cNvPr>
          <p:cNvSpPr/>
          <p:nvPr/>
        </p:nvSpPr>
        <p:spPr>
          <a:xfrm>
            <a:off x="3962400" y="549602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Mayor prioridad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3050DD-9A08-4B92-AD36-E1035A07D446}"/>
              </a:ext>
            </a:extLst>
          </p:cNvPr>
          <p:cNvSpPr/>
          <p:nvPr/>
        </p:nvSpPr>
        <p:spPr>
          <a:xfrm>
            <a:off x="9514785" y="549066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Menor prioridad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CA788-951A-430F-A157-4CEFFC91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637" y="5848286"/>
            <a:ext cx="369332" cy="369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CC86F-AF8D-4B14-B847-415648B7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281" y="5848286"/>
            <a:ext cx="369332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6AED2-CB40-4DA6-84F5-81EF4B381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16" y="5848286"/>
            <a:ext cx="369332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E8BA3F-15E7-4082-906A-CDDEA291A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648" y="5848286"/>
            <a:ext cx="369332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12590-C7D6-4C9A-9C99-3FFF819E9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5703" y="5869522"/>
            <a:ext cx="514286" cy="514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C3DA52-BA82-454A-B18E-F51F23E9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5768" y="5865357"/>
            <a:ext cx="514286" cy="5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1AADE6-40F9-4FE1-94E4-770BF911E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833" y="5861192"/>
            <a:ext cx="514286" cy="5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088A8-22E0-4C92-9CD7-3A55904EE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5898" y="5857027"/>
            <a:ext cx="514286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98F649-1731-4A5C-B250-8200578C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682472"/>
            <a:ext cx="1131921" cy="11319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4366AE-A507-406A-84B1-0682F282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02" y="4776970"/>
            <a:ext cx="1037423" cy="10374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A628B-69F0-441E-AA35-0A074ED3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06" y="4628547"/>
            <a:ext cx="1295400" cy="129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007FED-FE76-478D-AFA0-4CE3882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587" y="4669771"/>
            <a:ext cx="1144621" cy="1144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F01A3E-D49B-40B9-B8E9-C36C950F4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489" y="4728030"/>
            <a:ext cx="1144621" cy="11446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AB0932-1613-48D4-8D9B-541926C18B10}"/>
              </a:ext>
            </a:extLst>
          </p:cNvPr>
          <p:cNvSpPr txBox="1"/>
          <p:nvPr/>
        </p:nvSpPr>
        <p:spPr>
          <a:xfrm>
            <a:off x="3352800" y="1295400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This manager is in charge of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 access to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 files.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organizes data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stored in secondary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has tools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and interpret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files. </a:t>
            </a:r>
          </a:p>
        </p:txBody>
      </p:sp>
    </p:spTree>
    <p:extLst>
      <p:ext uri="{BB962C8B-B14F-4D97-AF65-F5344CB8AC3E}">
        <p14:creationId xmlns:p14="http://schemas.microsoft.com/office/powerpoint/2010/main" val="26495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AECF18-4104-4113-806E-5A383F98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-23"/>
          <a:stretch/>
        </p:blipFill>
        <p:spPr>
          <a:xfrm>
            <a:off x="0" y="1555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4973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861D32-182D-41A7-B866-DFEC6D59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19509"/>
            <a:ext cx="7696200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File Manager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79672D-8F19-41C9-AF5F-B4C7990E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82546"/>
            <a:ext cx="3575234" cy="499770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40D68-7BFA-440C-BAF8-68429A932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3" y="1082546"/>
            <a:ext cx="357523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D92E6B-FCA2-49B6-9771-4DA3CD2BA8A3}"/>
              </a:ext>
            </a:extLst>
          </p:cNvPr>
          <p:cNvSpPr txBox="1"/>
          <p:nvPr/>
        </p:nvSpPr>
        <p:spPr>
          <a:xfrm>
            <a:off x="3236879" y="1295400"/>
            <a:ext cx="8650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Memory manager handles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 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allocation on each process.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RAM is a finite resource, it is important to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and free it intelligently.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A25EB-676F-4D50-8FF2-8079B85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09251"/>
            <a:ext cx="1090430" cy="1090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47F7-5151-4070-B01F-24B43C92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4" y="4709250"/>
            <a:ext cx="1090429" cy="10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Memory Manager</a:t>
            </a:r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8040A-F707-4E0A-930A-71BFAF6A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1" y="1071497"/>
            <a:ext cx="5004057" cy="563273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8B6529-07C4-4073-83A8-1BC0CAA32C68}"/>
              </a:ext>
            </a:extLst>
          </p:cNvPr>
          <p:cNvSpPr/>
          <p:nvPr/>
        </p:nvSpPr>
        <p:spPr>
          <a:xfrm>
            <a:off x="7696200" y="1752601"/>
            <a:ext cx="838200" cy="4343400"/>
          </a:xfrm>
          <a:prstGeom prst="roundRect">
            <a:avLst/>
          </a:prstGeom>
          <a:noFill/>
          <a:ln w="57150">
            <a:solidFill>
              <a:srgbClr val="F55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BC971-2DFB-4E00-9A69-89BE0471181F}"/>
              </a:ext>
            </a:extLst>
          </p:cNvPr>
          <p:cNvSpPr txBox="1"/>
          <p:nvPr/>
        </p:nvSpPr>
        <p:spPr>
          <a:xfrm>
            <a:off x="3236879" y="1295400"/>
            <a:ext cx="8650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It is the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 between each hardware device and its operating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communicate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peripheral devices (mice, keyboards) support generic drivers, such as </a:t>
            </a:r>
            <a:r>
              <a:rPr lang="es-MX" sz="2800" b="1" dirty="0">
                <a:solidFill>
                  <a:srgbClr val="F55D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 – Human Interface Device</a:t>
            </a:r>
            <a:r>
              <a:rPr lang="es-MX" sz="2800" dirty="0">
                <a:solidFill>
                  <a:srgbClr val="1415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1415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1F5CF-A6FB-4E4B-B8F3-74177814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500904"/>
            <a:ext cx="1648957" cy="16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AC39C-1DA4-4F0A-92D0-6BFD88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92" y="805203"/>
            <a:ext cx="5967708" cy="6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14B21-9C26-4846-A6D4-7899B181FCB6}"/>
              </a:ext>
            </a:extLst>
          </p:cNvPr>
          <p:cNvGrpSpPr/>
          <p:nvPr/>
        </p:nvGrpSpPr>
        <p:grpSpPr>
          <a:xfrm>
            <a:off x="-91685" y="685800"/>
            <a:ext cx="2887981" cy="5575900"/>
            <a:chOff x="0" y="3559634"/>
            <a:chExt cx="2028788" cy="270206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3F0D7F-2511-4E42-BCFB-32495F2D59AC}"/>
                </a:ext>
              </a:extLst>
            </p:cNvPr>
            <p:cNvSpPr/>
            <p:nvPr/>
          </p:nvSpPr>
          <p:spPr>
            <a:xfrm>
              <a:off x="0" y="3559634"/>
              <a:ext cx="1143000" cy="2702066"/>
            </a:xfrm>
            <a:custGeom>
              <a:avLst/>
              <a:gdLst>
                <a:gd name="connsiteX0" fmla="*/ 0 w 1143000"/>
                <a:gd name="connsiteY0" fmla="*/ 0 h 2702066"/>
                <a:gd name="connsiteX1" fmla="*/ 47825 w 1143000"/>
                <a:gd name="connsiteY1" fmla="*/ 7299 h 2702066"/>
                <a:gd name="connsiteX2" fmla="*/ 1143000 w 1143000"/>
                <a:gd name="connsiteY2" fmla="*/ 1351033 h 2702066"/>
                <a:gd name="connsiteX3" fmla="*/ 47825 w 1143000"/>
                <a:gd name="connsiteY3" fmla="*/ 2694767 h 2702066"/>
                <a:gd name="connsiteX4" fmla="*/ 0 w 1143000"/>
                <a:gd name="connsiteY4" fmla="*/ 2702066 h 270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2702066">
                  <a:moveTo>
                    <a:pt x="0" y="0"/>
                  </a:moveTo>
                  <a:lnTo>
                    <a:pt x="47825" y="7299"/>
                  </a:lnTo>
                  <a:cubicBezTo>
                    <a:pt x="672840" y="135196"/>
                    <a:pt x="1143000" y="688209"/>
                    <a:pt x="1143000" y="1351033"/>
                  </a:cubicBezTo>
                  <a:cubicBezTo>
                    <a:pt x="1143000" y="2013858"/>
                    <a:pt x="672840" y="2566871"/>
                    <a:pt x="47825" y="2694767"/>
                  </a:cubicBezTo>
                  <a:lnTo>
                    <a:pt x="0" y="2702066"/>
                  </a:lnTo>
                  <a:close/>
                </a:path>
              </a:pathLst>
            </a:custGeom>
            <a:noFill/>
            <a:ln w="127000">
              <a:solidFill>
                <a:srgbClr val="128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2A21AB-C0C1-45C8-9B3F-AB13620622E8}"/>
                </a:ext>
              </a:extLst>
            </p:cNvPr>
            <p:cNvSpPr/>
            <p:nvPr/>
          </p:nvSpPr>
          <p:spPr>
            <a:xfrm>
              <a:off x="184502" y="3902021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EDF1C60-FA9A-4CFF-903C-EAB4DA8CD912}"/>
                </a:ext>
              </a:extLst>
            </p:cNvPr>
            <p:cNvSpPr/>
            <p:nvPr/>
          </p:nvSpPr>
          <p:spPr>
            <a:xfrm>
              <a:off x="184502" y="4430147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7063AF3-562C-4389-8B50-A6931D637DA5}"/>
                </a:ext>
              </a:extLst>
            </p:cNvPr>
            <p:cNvSpPr/>
            <p:nvPr/>
          </p:nvSpPr>
          <p:spPr>
            <a:xfrm>
              <a:off x="184502" y="4962834"/>
              <a:ext cx="1844286" cy="297026"/>
            </a:xfrm>
            <a:prstGeom prst="roundRect">
              <a:avLst/>
            </a:prstGeom>
            <a:solidFill>
              <a:srgbClr val="1282A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0D50789-05A1-417F-8919-AD3061C8DC24}"/>
                </a:ext>
              </a:extLst>
            </p:cNvPr>
            <p:cNvSpPr/>
            <p:nvPr/>
          </p:nvSpPr>
          <p:spPr>
            <a:xfrm>
              <a:off x="184502" y="5542204"/>
              <a:ext cx="1844285" cy="297026"/>
            </a:xfrm>
            <a:prstGeom prst="roundRect">
              <a:avLst/>
            </a:prstGeom>
            <a:solidFill>
              <a:srgbClr val="F55D3E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MX" sz="3000" b="1" dirty="0">
                  <a:solidFill>
                    <a:srgbClr val="FEF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lang="en-US" sz="3000" b="1" dirty="0">
                <a:solidFill>
                  <a:srgbClr val="FEF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EEE4327-FCAA-4F98-B5BA-518FC12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Device Manager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60AAF-D4CD-4BCB-927D-4130ED59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28620"/>
            <a:ext cx="3841838" cy="5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161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EA4-361C-4B7C-8868-D5D0AD351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BB4F-ECE0-4849-96C7-809E394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oundRect">
            <a:avLst/>
          </a:prstGeom>
          <a:solidFill>
            <a:srgbClr val="1282A2"/>
          </a:solidFill>
        </p:spPr>
        <p:txBody>
          <a:bodyPr anchor="ctr" anchorCtr="0">
            <a:normAutofit/>
          </a:bodyPr>
          <a:lstStyle/>
          <a:p>
            <a:r>
              <a:rPr lang="es-MX" sz="3600" dirty="0">
                <a:solidFill>
                  <a:srgbClr val="FEFCFB"/>
                </a:solidFill>
              </a:rPr>
              <a:t>How many applications can you name?</a:t>
            </a:r>
            <a:endParaRPr lang="en-US" sz="3600" dirty="0">
              <a:solidFill>
                <a:srgbClr val="FEFC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39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A0BE6AA-1A24-4EC2-9E2E-C6C93912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6" y="4802195"/>
            <a:ext cx="1906275" cy="1915806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3918CD-6CE5-4D84-B444-58D78AAFE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67" y="2387506"/>
            <a:ext cx="1905770" cy="190577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FD4C9B4-31FB-43D7-9C12-B9FAC66AF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21" y="4609716"/>
            <a:ext cx="1905770" cy="1905770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2F53976-3B10-49A7-BBFE-3221EFE30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3" y="4882362"/>
            <a:ext cx="1905266" cy="1543265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F4B65FA-3C63-45D3-B231-0973C2ED7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34" y="2509337"/>
            <a:ext cx="1725413" cy="1725413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DE987-65C7-4C4C-BA28-447571E69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2984"/>
            <a:ext cx="1905770" cy="1905770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175AC3-C0ED-4DD2-8941-AA5ED203E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77" y="228600"/>
            <a:ext cx="1905770" cy="190577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976521-269F-4EE1-BF51-2BD2EC2A6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28" y="342515"/>
            <a:ext cx="1441490" cy="145590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A12B29-5360-4DD1-ABCF-442B205D2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7705"/>
            <a:ext cx="1905770" cy="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6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ED17-5E44-4302-B86A-3B292A8E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Application Software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C0A0E-9905-4859-825F-FECADE2386A9}"/>
              </a:ext>
            </a:extLst>
          </p:cNvPr>
          <p:cNvSpPr txBox="1"/>
          <p:nvPr/>
        </p:nvSpPr>
        <p:spPr>
          <a:xfrm>
            <a:off x="7239000" y="5715000"/>
            <a:ext cx="441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400" dirty="0">
                <a:latin typeface="Arial" panose="020B0604020202020204" pitchFamily="34" charset="0"/>
                <a:cs typeface="Arial" panose="020B0604020202020204" pitchFamily="34" charset="0"/>
              </a:rPr>
              <a:t>….y muchos mas!!!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C03A3-1785-466A-B0C3-6A8182B4536F}"/>
              </a:ext>
            </a:extLst>
          </p:cNvPr>
          <p:cNvGrpSpPr/>
          <p:nvPr/>
        </p:nvGrpSpPr>
        <p:grpSpPr>
          <a:xfrm>
            <a:off x="1524000" y="1295400"/>
            <a:ext cx="3810000" cy="914400"/>
            <a:chOff x="609600" y="1295400"/>
            <a:chExt cx="3810000" cy="91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FF7B97-E555-42A3-B22F-1C578FCFA589}"/>
                </a:ext>
              </a:extLst>
            </p:cNvPr>
            <p:cNvSpPr/>
            <p:nvPr/>
          </p:nvSpPr>
          <p:spPr>
            <a:xfrm>
              <a:off x="609600" y="1295400"/>
              <a:ext cx="3810000" cy="914400"/>
            </a:xfrm>
            <a:prstGeom prst="roundRect">
              <a:avLst/>
            </a:prstGeom>
            <a:solidFill>
              <a:srgbClr val="1282A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Company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Suitcase">
              <a:extLst>
                <a:ext uri="{FF2B5EF4-FFF2-40B4-BE49-F238E27FC236}">
                  <a16:creationId xmlns:a16="http://schemas.microsoft.com/office/drawing/2014/main" id="{5A157D77-2767-4A9C-9D2F-FE06879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320799"/>
              <a:ext cx="791375" cy="79137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496B8-962F-405C-BD8B-4C9019EF4310}"/>
              </a:ext>
            </a:extLst>
          </p:cNvPr>
          <p:cNvGrpSpPr/>
          <p:nvPr/>
        </p:nvGrpSpPr>
        <p:grpSpPr>
          <a:xfrm>
            <a:off x="6858000" y="1295400"/>
            <a:ext cx="3810000" cy="914400"/>
            <a:chOff x="609600" y="3937000"/>
            <a:chExt cx="3810000" cy="91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F24526-1398-4BC3-B5D9-444B36FAC85B}"/>
                </a:ext>
              </a:extLst>
            </p:cNvPr>
            <p:cNvSpPr/>
            <p:nvPr/>
          </p:nvSpPr>
          <p:spPr>
            <a:xfrm>
              <a:off x="609600" y="3937000"/>
              <a:ext cx="3810000" cy="914400"/>
            </a:xfrm>
            <a:prstGeom prst="roundRect">
              <a:avLst/>
            </a:prstGeom>
            <a:solidFill>
              <a:srgbClr val="F55D3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Recreational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 descr="Game controller">
              <a:extLst>
                <a:ext uri="{FF2B5EF4-FFF2-40B4-BE49-F238E27FC236}">
                  <a16:creationId xmlns:a16="http://schemas.microsoft.com/office/drawing/2014/main" id="{5B6BFE93-BC79-4760-9199-5DF3157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000" y="4006026"/>
              <a:ext cx="812800" cy="812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AD7D5-D540-4629-B220-17CAAF627381}"/>
              </a:ext>
            </a:extLst>
          </p:cNvPr>
          <p:cNvGrpSpPr/>
          <p:nvPr/>
        </p:nvGrpSpPr>
        <p:grpSpPr>
          <a:xfrm>
            <a:off x="6858000" y="2971800"/>
            <a:ext cx="3810000" cy="914400"/>
            <a:chOff x="609600" y="5257800"/>
            <a:chExt cx="3810000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A8543D-39C1-44FC-A4CA-6494A591969E}"/>
                </a:ext>
              </a:extLst>
            </p:cNvPr>
            <p:cNvSpPr/>
            <p:nvPr/>
          </p:nvSpPr>
          <p:spPr>
            <a:xfrm>
              <a:off x="609600" y="5257800"/>
              <a:ext cx="3810000" cy="914400"/>
            </a:xfrm>
            <a:prstGeom prst="roundRect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  Learning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Graphic 14" descr="Books">
              <a:extLst>
                <a:ext uri="{FF2B5EF4-FFF2-40B4-BE49-F238E27FC236}">
                  <a16:creationId xmlns:a16="http://schemas.microsoft.com/office/drawing/2014/main" id="{62339B71-9133-43E0-BF6D-ED702E163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8200" y="525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C79F02-F121-49EF-9345-E3A8F8504774}"/>
              </a:ext>
            </a:extLst>
          </p:cNvPr>
          <p:cNvGrpSpPr/>
          <p:nvPr/>
        </p:nvGrpSpPr>
        <p:grpSpPr>
          <a:xfrm>
            <a:off x="1514111" y="2971800"/>
            <a:ext cx="3810000" cy="914400"/>
            <a:chOff x="609600" y="2616200"/>
            <a:chExt cx="3810000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E30BE66-AE7B-4712-B40A-C05A21EFC970}"/>
                </a:ext>
              </a:extLst>
            </p:cNvPr>
            <p:cNvSpPr/>
            <p:nvPr/>
          </p:nvSpPr>
          <p:spPr>
            <a:xfrm>
              <a:off x="609600" y="2616200"/>
              <a:ext cx="3810000" cy="914400"/>
            </a:xfrm>
            <a:prstGeom prst="roundRect">
              <a:avLst/>
            </a:prstGeom>
            <a:solidFill>
              <a:srgbClr val="21273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Security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aphic 16" descr="Unlock">
              <a:extLst>
                <a:ext uri="{FF2B5EF4-FFF2-40B4-BE49-F238E27FC236}">
                  <a16:creationId xmlns:a16="http://schemas.microsoft.com/office/drawing/2014/main" id="{3BCA932D-9D38-491D-B03E-F326861E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825" y="2663025"/>
              <a:ext cx="820750" cy="8207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63642E-FE66-4C97-8AF2-3EB4B5C57178}"/>
              </a:ext>
            </a:extLst>
          </p:cNvPr>
          <p:cNvGrpSpPr/>
          <p:nvPr/>
        </p:nvGrpSpPr>
        <p:grpSpPr>
          <a:xfrm>
            <a:off x="1514111" y="4648200"/>
            <a:ext cx="3810000" cy="914400"/>
            <a:chOff x="1447800" y="4953000"/>
            <a:chExt cx="3810000" cy="9144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9DECF92-F0DF-4899-9ADF-295FAAF98A3F}"/>
                </a:ext>
              </a:extLst>
            </p:cNvPr>
            <p:cNvSpPr/>
            <p:nvPr/>
          </p:nvSpPr>
          <p:spPr>
            <a:xfrm>
              <a:off x="1447800" y="4953000"/>
              <a:ext cx="3810000" cy="9144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latin typeface="Arial" panose="020B0604020202020204" pitchFamily="34" charset="0"/>
                  <a:cs typeface="Arial" panose="020B0604020202020204" pitchFamily="34" charset="0"/>
                </a:rPr>
                <a:t>        Admin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Graphic 28" descr="Tools">
              <a:extLst>
                <a:ext uri="{FF2B5EF4-FFF2-40B4-BE49-F238E27FC236}">
                  <a16:creationId xmlns:a16="http://schemas.microsoft.com/office/drawing/2014/main" id="{24A04D1D-6BB3-4169-8DBB-2DE6778F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11591" y="5029200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1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9D900936-6BD5-4BA8-8823-97E54ED1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11809496" cy="62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4938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Stuxnet: Anatomy of a Computer Virus">
            <a:hlinkClick r:id="" action="ppaction://media"/>
            <a:extLst>
              <a:ext uri="{FF2B5EF4-FFF2-40B4-BE49-F238E27FC236}">
                <a16:creationId xmlns:a16="http://schemas.microsoft.com/office/drawing/2014/main" id="{B78574CD-82BD-4858-97DD-2795205E3A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3400" y="228600"/>
            <a:ext cx="1102658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0EE0-0573-4289-91DE-FEF16F8C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106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Computer that makes its way to a computer with the intention of </a:t>
            </a:r>
            <a:r>
              <a:rPr lang="es-MX" b="1" dirty="0">
                <a:solidFill>
                  <a:srgbClr val="F55D3E"/>
                </a:solidFill>
              </a:rPr>
              <a:t>damaging the user</a:t>
            </a:r>
            <a:r>
              <a:rPr lang="es-MX" dirty="0">
                <a:solidFill>
                  <a:srgbClr val="14151A"/>
                </a:solidFill>
              </a:rPr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2532555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It copies and replicates by itself, infecting other programs and files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/>
                <a:t>Virus</a:t>
              </a:r>
              <a:endParaRPr lang="en-US" sz="2000" kern="12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42739" y="2550055"/>
              <a:ext cx="692161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2529178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Replicates to other devices connected in the same network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862255" y="5571744"/>
                <a:ext cx="922969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Worm</a:t>
                </a:r>
                <a:endParaRPr lang="en-US" sz="2000" kern="1200" dirty="0"/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2514600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Infiltrates a computer to spy on its users, stealing sensible information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Spyware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Detectiv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943600" y="3845575"/>
              <a:ext cx="503626" cy="5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7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4446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Enters your computer disguised as an unoffensive file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862255" y="5571744"/>
              <a:ext cx="92296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Trojan</a:t>
              </a:r>
              <a:endParaRPr lang="en-US" sz="2000" kern="1200" dirty="0"/>
            </a:p>
          </p:txBody>
        </p:sp>
        <p:pic>
          <p:nvPicPr>
            <p:cNvPr id="12" name="Graphic 11" descr="Horse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697061" y="164109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Blocks access to your computer until a ransom is payed</a:t>
                </a:r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Ransomware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Lock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79006" y="3716389"/>
              <a:ext cx="632812" cy="63281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8859EF-3F97-4FF3-889D-BB72DDDFFF5F}"/>
              </a:ext>
            </a:extLst>
          </p:cNvPr>
          <p:cNvGrpSpPr/>
          <p:nvPr/>
        </p:nvGrpSpPr>
        <p:grpSpPr>
          <a:xfrm>
            <a:off x="8740633" y="1641089"/>
            <a:ext cx="2797879" cy="3841933"/>
            <a:chOff x="4796473" y="3513436"/>
            <a:chExt cx="2797879" cy="38419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658CCF-890C-4EC2-89F6-F6AEB047F517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8688462-99A3-4CBB-AB64-A74A9369E872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F55D3E"/>
              </a:solidFill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AF67F77-5988-4938-BCA2-E7D939515491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F55D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F55D3E"/>
                    </a:solidFill>
                  </a:rPr>
                  <a:t>Displays unwanted pubilicity while the computer is operated</a:t>
                </a:r>
                <a:endParaRPr lang="en-US" dirty="0">
                  <a:solidFill>
                    <a:srgbClr val="F55D3E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B19BD09-FF05-47AA-A920-4F5C108D5188}"/>
                  </a:ext>
                </a:extLst>
              </p:cNvPr>
              <p:cNvSpPr/>
              <p:nvPr/>
            </p:nvSpPr>
            <p:spPr>
              <a:xfrm>
                <a:off x="8561739" y="5571744"/>
                <a:ext cx="15240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F55D3E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/>
                  <a:t>Adware</a:t>
                </a:r>
                <a:endParaRPr lang="en-US" sz="2000" kern="1200" dirty="0"/>
              </a:p>
            </p:txBody>
          </p:sp>
        </p:grpSp>
        <p:pic>
          <p:nvPicPr>
            <p:cNvPr id="43" name="Graphic 42" descr="Target Audience">
              <a:extLst>
                <a:ext uri="{FF2B5EF4-FFF2-40B4-BE49-F238E27FC236}">
                  <a16:creationId xmlns:a16="http://schemas.microsoft.com/office/drawing/2014/main" id="{B3072247-67F3-4FF6-8567-CE43CC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79007" y="3716390"/>
              <a:ext cx="632811" cy="6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58D7-FE04-41D6-B9D1-6939C560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Malware (</a:t>
            </a:r>
            <a:r>
              <a:rPr lang="es-MX" dirty="0" err="1"/>
              <a:t>Malicious</a:t>
            </a:r>
            <a:r>
              <a:rPr lang="es-MX" dirty="0"/>
              <a:t> Software)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89A2-56D4-4731-9974-4D805B74CB56}"/>
              </a:ext>
            </a:extLst>
          </p:cNvPr>
          <p:cNvGrpSpPr/>
          <p:nvPr/>
        </p:nvGrpSpPr>
        <p:grpSpPr>
          <a:xfrm>
            <a:off x="653488" y="1603577"/>
            <a:ext cx="2797879" cy="3841933"/>
            <a:chOff x="7924800" y="2415610"/>
            <a:chExt cx="2797879" cy="38419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2D4511-BC0F-4F91-B619-71557EEB18A6}"/>
                </a:ext>
              </a:extLst>
            </p:cNvPr>
            <p:cNvSpPr/>
            <p:nvPr/>
          </p:nvSpPr>
          <p:spPr>
            <a:xfrm>
              <a:off x="7924800" y="2415610"/>
              <a:ext cx="2797879" cy="946334"/>
            </a:xfrm>
            <a:custGeom>
              <a:avLst/>
              <a:gdLst>
                <a:gd name="connsiteX0" fmla="*/ 558811 w 3352800"/>
                <a:gd name="connsiteY0" fmla="*/ 0 h 946334"/>
                <a:gd name="connsiteX1" fmla="*/ 2793989 w 3352800"/>
                <a:gd name="connsiteY1" fmla="*/ 0 h 946334"/>
                <a:gd name="connsiteX2" fmla="*/ 3352800 w 3352800"/>
                <a:gd name="connsiteY2" fmla="*/ 558811 h 946334"/>
                <a:gd name="connsiteX3" fmla="*/ 3352800 w 3352800"/>
                <a:gd name="connsiteY3" fmla="*/ 946334 h 946334"/>
                <a:gd name="connsiteX4" fmla="*/ 0 w 3352800"/>
                <a:gd name="connsiteY4" fmla="*/ 946334 h 946334"/>
                <a:gd name="connsiteX5" fmla="*/ 0 w 3352800"/>
                <a:gd name="connsiteY5" fmla="*/ 558811 h 946334"/>
                <a:gd name="connsiteX6" fmla="*/ 558811 w 3352800"/>
                <a:gd name="connsiteY6" fmla="*/ 0 h 94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2800" h="946334">
                  <a:moveTo>
                    <a:pt x="558811" y="0"/>
                  </a:moveTo>
                  <a:lnTo>
                    <a:pt x="2793989" y="0"/>
                  </a:lnTo>
                  <a:cubicBezTo>
                    <a:pt x="3102612" y="0"/>
                    <a:pt x="3352800" y="250188"/>
                    <a:pt x="3352800" y="558811"/>
                  </a:cubicBezTo>
                  <a:lnTo>
                    <a:pt x="3352800" y="946334"/>
                  </a:lnTo>
                  <a:lnTo>
                    <a:pt x="0" y="946334"/>
                  </a:lnTo>
                  <a:lnTo>
                    <a:pt x="0" y="558811"/>
                  </a:lnTo>
                  <a:cubicBezTo>
                    <a:pt x="0" y="250188"/>
                    <a:pt x="250188" y="0"/>
                    <a:pt x="558811" y="0"/>
                  </a:cubicBezTo>
                  <a:close/>
                </a:path>
              </a:pathLst>
            </a:custGeom>
            <a:solidFill>
              <a:srgbClr val="715978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032F78C-7EC8-46EB-B6CB-A0BC6B2658BC}"/>
                </a:ext>
              </a:extLst>
            </p:cNvPr>
            <p:cNvSpPr/>
            <p:nvPr/>
          </p:nvSpPr>
          <p:spPr>
            <a:xfrm>
              <a:off x="7924800" y="2415610"/>
              <a:ext cx="2797879" cy="38419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rgbClr val="715978"/>
                  </a:solidFill>
                </a:rPr>
                <a:t>Logs and stores all </a:t>
              </a:r>
              <a:endParaRPr lang="en-US" dirty="0">
                <a:solidFill>
                  <a:srgbClr val="715978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BAD9ABD-CEB2-4754-9B3B-E7CAF8489550}"/>
                </a:ext>
              </a:extLst>
            </p:cNvPr>
            <p:cNvSpPr/>
            <p:nvPr/>
          </p:nvSpPr>
          <p:spPr>
            <a:xfrm>
              <a:off x="8414312" y="5571744"/>
              <a:ext cx="1676399" cy="438897"/>
            </a:xfrm>
            <a:custGeom>
              <a:avLst/>
              <a:gdLst>
                <a:gd name="connsiteX0" fmla="*/ 0 w 1282898"/>
                <a:gd name="connsiteY0" fmla="*/ 64145 h 641449"/>
                <a:gd name="connsiteX1" fmla="*/ 64145 w 1282898"/>
                <a:gd name="connsiteY1" fmla="*/ 0 h 641449"/>
                <a:gd name="connsiteX2" fmla="*/ 1218753 w 1282898"/>
                <a:gd name="connsiteY2" fmla="*/ 0 h 641449"/>
                <a:gd name="connsiteX3" fmla="*/ 1282898 w 1282898"/>
                <a:gd name="connsiteY3" fmla="*/ 64145 h 641449"/>
                <a:gd name="connsiteX4" fmla="*/ 1282898 w 1282898"/>
                <a:gd name="connsiteY4" fmla="*/ 577304 h 641449"/>
                <a:gd name="connsiteX5" fmla="*/ 1218753 w 1282898"/>
                <a:gd name="connsiteY5" fmla="*/ 641449 h 641449"/>
                <a:gd name="connsiteX6" fmla="*/ 64145 w 1282898"/>
                <a:gd name="connsiteY6" fmla="*/ 641449 h 641449"/>
                <a:gd name="connsiteX7" fmla="*/ 0 w 1282898"/>
                <a:gd name="connsiteY7" fmla="*/ 577304 h 641449"/>
                <a:gd name="connsiteX8" fmla="*/ 0 w 1282898"/>
                <a:gd name="connsiteY8" fmla="*/ 64145 h 64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898" h="641449">
                  <a:moveTo>
                    <a:pt x="0" y="64145"/>
                  </a:moveTo>
                  <a:cubicBezTo>
                    <a:pt x="0" y="28719"/>
                    <a:pt x="28719" y="0"/>
                    <a:pt x="64145" y="0"/>
                  </a:cubicBezTo>
                  <a:lnTo>
                    <a:pt x="1218753" y="0"/>
                  </a:lnTo>
                  <a:cubicBezTo>
                    <a:pt x="1254179" y="0"/>
                    <a:pt x="1282898" y="28719"/>
                    <a:pt x="1282898" y="64145"/>
                  </a:cubicBezTo>
                  <a:lnTo>
                    <a:pt x="1282898" y="577304"/>
                  </a:lnTo>
                  <a:cubicBezTo>
                    <a:pt x="1282898" y="612730"/>
                    <a:pt x="1254179" y="641449"/>
                    <a:pt x="1218753" y="641449"/>
                  </a:cubicBezTo>
                  <a:lnTo>
                    <a:pt x="64145" y="641449"/>
                  </a:lnTo>
                  <a:cubicBezTo>
                    <a:pt x="28719" y="641449"/>
                    <a:pt x="0" y="612730"/>
                    <a:pt x="0" y="577304"/>
                  </a:cubicBezTo>
                  <a:lnTo>
                    <a:pt x="0" y="64145"/>
                  </a:lnTo>
                  <a:close/>
                </a:path>
              </a:pathLst>
            </a:custGeom>
            <a:solidFill>
              <a:srgbClr val="71597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87" tIns="44187" rIns="56887" bIns="441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kern="1200" dirty="0" err="1"/>
                <a:t>Keylogger</a:t>
              </a:r>
              <a:endParaRPr lang="en-US" sz="2000" kern="1200" dirty="0"/>
            </a:p>
          </p:txBody>
        </p:sp>
        <p:pic>
          <p:nvPicPr>
            <p:cNvPr id="12" name="Graphic 11" descr="Key">
              <a:extLst>
                <a:ext uri="{FF2B5EF4-FFF2-40B4-BE49-F238E27FC236}">
                  <a16:creationId xmlns:a16="http://schemas.microsoft.com/office/drawing/2014/main" id="{77E16C33-682C-4882-99B1-C6105AD6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4296" y="2550055"/>
              <a:ext cx="638887" cy="6388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A6F5E-1155-45E4-A5A3-5D3972071279}"/>
              </a:ext>
            </a:extLst>
          </p:cNvPr>
          <p:cNvGrpSpPr/>
          <p:nvPr/>
        </p:nvGrpSpPr>
        <p:grpSpPr>
          <a:xfrm>
            <a:off x="4307016" y="1600200"/>
            <a:ext cx="2797879" cy="3841933"/>
            <a:chOff x="4796473" y="3513436"/>
            <a:chExt cx="2797879" cy="3841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E2008A-878E-40DD-A32E-0B4590DF276F}"/>
                </a:ext>
              </a:extLst>
            </p:cNvPr>
            <p:cNvGrpSpPr/>
            <p:nvPr/>
          </p:nvGrpSpPr>
          <p:grpSpPr>
            <a:xfrm>
              <a:off x="4796473" y="3513436"/>
              <a:ext cx="2797879" cy="3841933"/>
              <a:chOff x="7924800" y="2415610"/>
              <a:chExt cx="2797879" cy="384193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F40AD4-D03B-42E4-A1EA-DA944FFFA0DC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946334"/>
              </a:xfrm>
              <a:custGeom>
                <a:avLst/>
                <a:gdLst>
                  <a:gd name="connsiteX0" fmla="*/ 558811 w 3352800"/>
                  <a:gd name="connsiteY0" fmla="*/ 0 h 946334"/>
                  <a:gd name="connsiteX1" fmla="*/ 2793989 w 3352800"/>
                  <a:gd name="connsiteY1" fmla="*/ 0 h 946334"/>
                  <a:gd name="connsiteX2" fmla="*/ 3352800 w 3352800"/>
                  <a:gd name="connsiteY2" fmla="*/ 558811 h 946334"/>
                  <a:gd name="connsiteX3" fmla="*/ 3352800 w 3352800"/>
                  <a:gd name="connsiteY3" fmla="*/ 946334 h 946334"/>
                  <a:gd name="connsiteX4" fmla="*/ 0 w 3352800"/>
                  <a:gd name="connsiteY4" fmla="*/ 946334 h 946334"/>
                  <a:gd name="connsiteX5" fmla="*/ 0 w 3352800"/>
                  <a:gd name="connsiteY5" fmla="*/ 558811 h 946334"/>
                  <a:gd name="connsiteX6" fmla="*/ 558811 w 3352800"/>
                  <a:gd name="connsiteY6" fmla="*/ 0 h 94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52800" h="946334">
                    <a:moveTo>
                      <a:pt x="558811" y="0"/>
                    </a:moveTo>
                    <a:lnTo>
                      <a:pt x="2793989" y="0"/>
                    </a:lnTo>
                    <a:cubicBezTo>
                      <a:pt x="3102612" y="0"/>
                      <a:pt x="3352800" y="250188"/>
                      <a:pt x="3352800" y="558811"/>
                    </a:cubicBezTo>
                    <a:lnTo>
                      <a:pt x="3352800" y="946334"/>
                    </a:lnTo>
                    <a:lnTo>
                      <a:pt x="0" y="946334"/>
                    </a:lnTo>
                    <a:lnTo>
                      <a:pt x="0" y="558811"/>
                    </a:lnTo>
                    <a:cubicBezTo>
                      <a:pt x="0" y="250188"/>
                      <a:pt x="250188" y="0"/>
                      <a:pt x="558811" y="0"/>
                    </a:cubicBezTo>
                    <a:close/>
                  </a:path>
                </a:pathLst>
              </a:custGeom>
              <a:solidFill>
                <a:srgbClr val="1282A2"/>
              </a:solidFill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A3B23F6-E466-4909-9CFD-B57209B6D2E9}"/>
                  </a:ext>
                </a:extLst>
              </p:cNvPr>
              <p:cNvSpPr/>
              <p:nvPr/>
            </p:nvSpPr>
            <p:spPr>
              <a:xfrm>
                <a:off x="7924800" y="2415610"/>
                <a:ext cx="2797879" cy="3841933"/>
              </a:xfrm>
              <a:prstGeom prst="roundRect">
                <a:avLst/>
              </a:prstGeom>
              <a:noFill/>
              <a:ln w="57150">
                <a:solidFill>
                  <a:srgbClr val="128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>
                    <a:solidFill>
                      <a:srgbClr val="1282A2"/>
                    </a:solidFill>
                  </a:rPr>
                  <a:t>Gains admin access to a a device, allowing it to install other malicious software</a:t>
                </a:r>
                <a:endParaRPr lang="en-US" dirty="0">
                  <a:solidFill>
                    <a:srgbClr val="1282A2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84400AD-454B-4E85-882E-9968BCBA68F7}"/>
                  </a:ext>
                </a:extLst>
              </p:cNvPr>
              <p:cNvSpPr/>
              <p:nvPr/>
            </p:nvSpPr>
            <p:spPr>
              <a:xfrm>
                <a:off x="8418385" y="5571744"/>
                <a:ext cx="1752600" cy="438897"/>
              </a:xfrm>
              <a:custGeom>
                <a:avLst/>
                <a:gdLst>
                  <a:gd name="connsiteX0" fmla="*/ 0 w 1282898"/>
                  <a:gd name="connsiteY0" fmla="*/ 64145 h 641449"/>
                  <a:gd name="connsiteX1" fmla="*/ 64145 w 1282898"/>
                  <a:gd name="connsiteY1" fmla="*/ 0 h 641449"/>
                  <a:gd name="connsiteX2" fmla="*/ 1218753 w 1282898"/>
                  <a:gd name="connsiteY2" fmla="*/ 0 h 641449"/>
                  <a:gd name="connsiteX3" fmla="*/ 1282898 w 1282898"/>
                  <a:gd name="connsiteY3" fmla="*/ 64145 h 641449"/>
                  <a:gd name="connsiteX4" fmla="*/ 1282898 w 1282898"/>
                  <a:gd name="connsiteY4" fmla="*/ 577304 h 641449"/>
                  <a:gd name="connsiteX5" fmla="*/ 1218753 w 1282898"/>
                  <a:gd name="connsiteY5" fmla="*/ 641449 h 641449"/>
                  <a:gd name="connsiteX6" fmla="*/ 64145 w 1282898"/>
                  <a:gd name="connsiteY6" fmla="*/ 641449 h 641449"/>
                  <a:gd name="connsiteX7" fmla="*/ 0 w 1282898"/>
                  <a:gd name="connsiteY7" fmla="*/ 577304 h 641449"/>
                  <a:gd name="connsiteX8" fmla="*/ 0 w 1282898"/>
                  <a:gd name="connsiteY8" fmla="*/ 64145 h 64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2898" h="641449">
                    <a:moveTo>
                      <a:pt x="0" y="64145"/>
                    </a:moveTo>
                    <a:cubicBezTo>
                      <a:pt x="0" y="28719"/>
                      <a:pt x="28719" y="0"/>
                      <a:pt x="64145" y="0"/>
                    </a:cubicBezTo>
                    <a:lnTo>
                      <a:pt x="1218753" y="0"/>
                    </a:lnTo>
                    <a:cubicBezTo>
                      <a:pt x="1254179" y="0"/>
                      <a:pt x="1282898" y="28719"/>
                      <a:pt x="1282898" y="64145"/>
                    </a:cubicBezTo>
                    <a:lnTo>
                      <a:pt x="1282898" y="577304"/>
                    </a:lnTo>
                    <a:cubicBezTo>
                      <a:pt x="1282898" y="612730"/>
                      <a:pt x="1254179" y="641449"/>
                      <a:pt x="1218753" y="641449"/>
                    </a:cubicBezTo>
                    <a:lnTo>
                      <a:pt x="64145" y="641449"/>
                    </a:lnTo>
                    <a:cubicBezTo>
                      <a:pt x="28719" y="641449"/>
                      <a:pt x="0" y="612730"/>
                      <a:pt x="0" y="577304"/>
                    </a:cubicBezTo>
                    <a:lnTo>
                      <a:pt x="0" y="64145"/>
                    </a:lnTo>
                    <a:close/>
                  </a:path>
                </a:pathLst>
              </a:custGeom>
              <a:solidFill>
                <a:srgbClr val="1282A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87" tIns="44187" rIns="56887" bIns="44187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2000" kern="1200" dirty="0" err="1"/>
                  <a:t>Rootkit</a:t>
                </a:r>
                <a:endParaRPr lang="en-US" sz="2000" kern="1200" dirty="0"/>
              </a:p>
            </p:txBody>
          </p:sp>
        </p:grpSp>
        <p:pic>
          <p:nvPicPr>
            <p:cNvPr id="16" name="Graphic 15" descr="Robot">
              <a:extLst>
                <a:ext uri="{FF2B5EF4-FFF2-40B4-BE49-F238E27FC236}">
                  <a16:creationId xmlns:a16="http://schemas.microsoft.com/office/drawing/2014/main" id="{F340FE87-16ED-4F42-A78A-244B1C9B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836384" y="3651258"/>
              <a:ext cx="718057" cy="718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1A263B-389A-47E1-9F2D-8CE3C4C6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4"/>
          <a:stretch/>
        </p:blipFill>
        <p:spPr>
          <a:xfrm>
            <a:off x="1219200" y="2286000"/>
            <a:ext cx="9144000" cy="2717533"/>
          </a:xfrm>
          <a:prstGeom prst="rect">
            <a:avLst/>
          </a:prstGeom>
          <a:solidFill>
            <a:srgbClr val="9C7CA5"/>
          </a:solidFill>
        </p:spPr>
      </p:pic>
    </p:spTree>
    <p:extLst>
      <p:ext uri="{BB962C8B-B14F-4D97-AF65-F5344CB8AC3E}">
        <p14:creationId xmlns:p14="http://schemas.microsoft.com/office/powerpoint/2010/main" val="157043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D1262259-8BEF-43B0-B274-985F98299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" y="457200"/>
            <a:ext cx="1133856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055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1415</Words>
  <Application>Microsoft Macintosh PowerPoint</Application>
  <PresentationFormat>Widescreen</PresentationFormat>
  <Paragraphs>249</Paragraphs>
  <Slides>84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Rubik</vt:lpstr>
      <vt:lpstr>Rokkitt</vt:lpstr>
      <vt:lpstr>Calibri</vt:lpstr>
      <vt:lpstr>Cambria Math</vt:lpstr>
      <vt:lpstr>Office Theme</vt:lpstr>
      <vt:lpstr>Topic 1</vt:lpstr>
      <vt:lpstr>In January 2018, Apple published this TV spot showing its vision of the future…</vt:lpstr>
      <vt:lpstr>PowerPoint Presentation</vt:lpstr>
      <vt:lpstr>What’s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computer?</vt:lpstr>
      <vt:lpstr>What is a computer?</vt:lpstr>
      <vt:lpstr>What is a computer?</vt:lpstr>
      <vt:lpstr>What is a computer?</vt:lpstr>
      <vt:lpstr>Hardware and Software</vt:lpstr>
      <vt:lpstr>Harvard Mark I – 1944</vt:lpstr>
      <vt:lpstr>Hardware</vt:lpstr>
      <vt:lpstr>Hardware: Anything in a computer that you can touch</vt:lpstr>
      <vt:lpstr>1. Motherboard</vt:lpstr>
      <vt:lpstr>1. Motherboard</vt:lpstr>
      <vt:lpstr>PowerPoint Presentation</vt:lpstr>
      <vt:lpstr>1. Motherboard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Von Neumann computer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Software</vt:lpstr>
      <vt:lpstr>System software</vt:lpstr>
      <vt:lpstr>PowerPoint Presentation</vt:lpstr>
      <vt:lpstr>System Software – Operating Systems</vt:lpstr>
      <vt:lpstr>Task Manager</vt:lpstr>
      <vt:lpstr>Task Manager</vt:lpstr>
      <vt:lpstr>File Manager</vt:lpstr>
      <vt:lpstr>File Manager</vt:lpstr>
      <vt:lpstr>File Manager</vt:lpstr>
      <vt:lpstr>Memory Manager</vt:lpstr>
      <vt:lpstr>Memory Manager</vt:lpstr>
      <vt:lpstr>Device Manager</vt:lpstr>
      <vt:lpstr>Device Manager</vt:lpstr>
      <vt:lpstr>Device Manager</vt:lpstr>
      <vt:lpstr>Application Software</vt:lpstr>
      <vt:lpstr>PowerPoint Presentation</vt:lpstr>
      <vt:lpstr>Application Software</vt:lpstr>
      <vt:lpstr>PowerPoint Presentation</vt:lpstr>
      <vt:lpstr>Malware (Malicious Software)</vt:lpstr>
      <vt:lpstr>Malware (Malicious Software)</vt:lpstr>
      <vt:lpstr>Malware (Malicious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</dc:title>
  <dc:creator>Omar Acosta</dc:creator>
  <cp:lastModifiedBy>Omar Eduardo Acosta Ramos</cp:lastModifiedBy>
  <cp:revision>271</cp:revision>
  <dcterms:created xsi:type="dcterms:W3CDTF">2020-08-06T14:47:51Z</dcterms:created>
  <dcterms:modified xsi:type="dcterms:W3CDTF">2023-08-14T13:33:10Z</dcterms:modified>
</cp:coreProperties>
</file>